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73" r:id="rId6"/>
    <p:sldId id="303" r:id="rId7"/>
    <p:sldId id="305" r:id="rId8"/>
    <p:sldId id="283" r:id="rId9"/>
    <p:sldId id="304" r:id="rId10"/>
    <p:sldId id="281" r:id="rId11"/>
    <p:sldId id="284" r:id="rId12"/>
    <p:sldId id="294" r:id="rId13"/>
    <p:sldId id="306" r:id="rId14"/>
    <p:sldId id="307" r:id="rId15"/>
    <p:sldId id="260" r:id="rId16"/>
  </p:sldIdLst>
  <p:sldSz cx="12188825" cy="6858000"/>
  <p:notesSz cx="6797675" cy="9926638"/>
  <p:embeddedFontLst>
    <p:embeddedFont>
      <p:font typeface="AU Passata" panose="020B0604020202020204" charset="0"/>
      <p:regular r:id="rId19"/>
      <p:bold r:id="rId20"/>
    </p:embeddedFont>
    <p:embeddedFont>
      <p:font typeface="AU Passata Light" panose="020B0604020202020204" charset="0"/>
      <p:regular r:id="rId21"/>
      <p:bold r:id="rId22"/>
    </p:embeddedFont>
    <p:embeddedFont>
      <p:font typeface="AU Peto" panose="020B0604020202020204" charset="0"/>
      <p:regular r:id="rId23"/>
      <p:bold r:id="rId24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4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A5792-3489-15D2-2E59-0F834AB0F466}" v="8" dt="2024-05-16T07:12:09.565"/>
    <p1510:client id="{09BD5A40-767D-7042-C757-5830F6D53A6A}" v="80" dt="2024-05-16T19:01:35.502"/>
    <p1510:client id="{581BF96C-7853-4A6E-9E4C-6E7741835D8B}" v="728" dt="2024-05-15T20:50:48.082"/>
    <p1510:client id="{6175F5E3-13C0-4C74-C1BE-B74DA87E78F3}" v="37" dt="2024-05-16T18:50:03.908"/>
    <p1510:client id="{6CF4B3EF-BFC4-E32D-A908-EEF3407F4E00}" v="6" dt="2024-05-16T19:08:15.536"/>
    <p1510:client id="{83E57237-41EE-4D2B-B90C-0BDF67FE7109}" v="11" dt="2024-05-16T18:54:43.351"/>
    <p1510:client id="{AFA01108-8FB3-1678-F37B-326CCFE003AA}" v="44" dt="2024-05-16T11:50:24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3457" autoAdjust="0"/>
  </p:normalViewPr>
  <p:slideViewPr>
    <p:cSldViewPr snapToObjects="1" showGuides="1">
      <p:cViewPr varScale="1">
        <p:scale>
          <a:sx n="118" d="100"/>
          <a:sy n="118" d="100"/>
        </p:scale>
        <p:origin x="19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- </a:t>
            </a:r>
            <a:r>
              <a:rPr lang="en-GB" dirty="0"/>
              <a:t>H</a:t>
            </a:r>
            <a:r>
              <a:rPr lang="en-DK" dirty="0"/>
              <a:t>vem er jeg ? </a:t>
            </a:r>
            <a:br>
              <a:rPr lang="en-DK" dirty="0"/>
            </a:br>
            <a:r>
              <a:rPr lang="en-DK" dirty="0"/>
              <a:t>- Hvad kan I bruge mig til?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17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876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09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Malene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21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Malene/Søren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16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Søren/Malene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38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Søren/Malene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60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Malene/Søren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12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73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Outreach Manager &amp; Study life developer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CS Outreach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Christina Sanne Gøttsche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193389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Outreach Manager &amp; Study life developer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CS Outreach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Christina Sanne Gøttsche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9429684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" y="2480957"/>
            <a:ext cx="11251388" cy="29781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777" y="1508787"/>
            <a:ext cx="11251388" cy="56978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199"/>
            </a:lvl1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69"/>
            <a:ext cx="1825892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Underoverskrift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én linje</a:t>
            </a: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-2352326" y="2085907"/>
            <a:ext cx="224424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teksten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flere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niveauer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findes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), </a:t>
            </a:r>
            <a:b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Forøg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  <a:p>
            <a:pPr algn="r" eaLnBrk="1" hangingPunct="1">
              <a:lnSpc>
                <a:spcPct val="100000"/>
              </a:lnSpc>
            </a:pPr>
            <a:endParaRPr lang="en-GB" sz="1333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endParaRPr lang="en-GB" sz="1333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venstrestillet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uden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,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Formindsk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7525" y="2943361"/>
            <a:ext cx="609441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 userDrawn="1"/>
        </p:nvSpPr>
        <p:spPr>
          <a:xfrm>
            <a:off x="-412804" y="2943362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5438" y="3999479"/>
            <a:ext cx="584048" cy="2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 userDrawn="1"/>
        </p:nvSpPr>
        <p:spPr>
          <a:xfrm>
            <a:off x="-463413" y="3999480"/>
            <a:ext cx="292024" cy="268225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>
              <a:latin typeface="+mn-lt"/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-749292" y="4002911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699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6397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en-GB" smtClean="0"/>
              <a:pPr rtl="0">
                <a:defRPr/>
              </a:pPr>
              <a:t>‹nr.›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39032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Outreach Manager &amp; Study life developer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CS Outreach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Christina Sanne Gøttsche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757760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02/05/2024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70327066" name="SecondaryLogo_sort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CS Outreach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Christina Sanne Gøttsche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Outreach Manager &amp; Study life developer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/>
              <a:t>02/05/2024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80" r:id="rId21"/>
    <p:sldLayoutId id="2147483681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276872"/>
            <a:ext cx="10220325" cy="1661993"/>
          </a:xfrm>
        </p:spPr>
        <p:txBody>
          <a:bodyPr/>
          <a:lstStyle/>
          <a:p>
            <a:r>
              <a:rPr lang="en-GB" dirty="0"/>
              <a:t>CS Outreach og </a:t>
            </a:r>
            <a:r>
              <a:rPr lang="en-GB" dirty="0" err="1"/>
              <a:t>besøgsmuligheder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67E8C-1A24-B42F-274F-7A34BA4E3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43" y="908720"/>
            <a:ext cx="4542985" cy="1033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E2F3FA-9B5A-96FE-EA9A-4C8C9DE8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82" y="332656"/>
            <a:ext cx="2796050" cy="1799585"/>
          </a:xfrm>
          <a:prstGeom prst="rect">
            <a:avLst/>
          </a:prstGeom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A5365820-083A-2AB3-71FD-CFD734E146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339" y="2480956"/>
            <a:ext cx="6219491" cy="948043"/>
          </a:xfrm>
          <a:prstGeom prst="rect">
            <a:avLst/>
          </a:prstGeom>
        </p:spPr>
      </p:pic>
      <p:pic>
        <p:nvPicPr>
          <p:cNvPr id="9" name="Picture 14" descr="Maker Faire Aarhus">
            <a:extLst>
              <a:ext uri="{FF2B5EF4-FFF2-40B4-BE49-F238E27FC236}">
                <a16:creationId xmlns:a16="http://schemas.microsoft.com/office/drawing/2014/main" id="{6327C52F-5FA7-B668-23D4-D96592CE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4314" y="3868938"/>
            <a:ext cx="1871816" cy="18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t billede, der indeholder Website&#10;&#10;Beskrivelsen er genereret automatisk">
            <a:extLst>
              <a:ext uri="{FF2B5EF4-FFF2-40B4-BE49-F238E27FC236}">
                <a16:creationId xmlns:a16="http://schemas.microsoft.com/office/drawing/2014/main" id="{AE57D784-6F93-EAA2-40EA-9530801D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9680" y="4478824"/>
            <a:ext cx="1938065" cy="11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3910FD-EAE5-74C4-C74F-B0EFC5280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853" y="2480957"/>
            <a:ext cx="1768258" cy="3280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06939-C490-1DC5-AC66-0FBDFC946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6067" y="2480956"/>
            <a:ext cx="1768258" cy="32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111FE-B070-114D-BC7C-7AE8D999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D7F5-8B07-4C52-855A-7AE7C84B79E9}" type="datetime1">
              <a:rPr lang="en-GB" smtClean="0"/>
              <a:t>16/05/2024</a:t>
            </a:fld>
            <a:r>
              <a:rPr lang="en-GB"/>
              <a:t>02/05/2024</a:t>
            </a:r>
            <a:endParaRPr lang="en-GB" dirty="0"/>
          </a:p>
        </p:txBody>
      </p:sp>
      <p:pic>
        <p:nvPicPr>
          <p:cNvPr id="3" name="Picture 2" descr="A question mark made out of words&#10;&#10;Description automatically generated">
            <a:extLst>
              <a:ext uri="{FF2B5EF4-FFF2-40B4-BE49-F238E27FC236}">
                <a16:creationId xmlns:a16="http://schemas.microsoft.com/office/drawing/2014/main" id="{F67A2999-9E24-3942-43AF-98F780617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5" t="2908" r="19255" b="3102"/>
          <a:stretch/>
        </p:blipFill>
        <p:spPr>
          <a:xfrm>
            <a:off x="6670476" y="548680"/>
            <a:ext cx="3384376" cy="5271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7FA7D-F43D-F567-777E-9F79E1CE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73" y="2606160"/>
            <a:ext cx="3318568" cy="11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2209-DFED-D746-B24A-0262BF5A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149115"/>
            <a:ext cx="11557000" cy="1191244"/>
          </a:xfrm>
        </p:spPr>
        <p:txBody>
          <a:bodyPr/>
          <a:lstStyle/>
          <a:p>
            <a:r>
              <a:rPr lang="da-DK" dirty="0"/>
              <a:t>CS </a:t>
            </a:r>
            <a:r>
              <a:rPr lang="da-DK" dirty="0" err="1"/>
              <a:t>Outreach</a:t>
            </a:r>
            <a:r>
              <a:rPr lang="da-DK" dirty="0"/>
              <a:t>-gruppen</a:t>
            </a:r>
            <a:endParaRPr lang="da-DK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813AB-617D-EC42-A251-891C9924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54F43-C7DD-4842-BBE1-B941253181E2}" type="datetime1">
              <a:rPr lang="da-DK" smtClean="0"/>
              <a:t>16-05-2024</a:t>
            </a:fld>
            <a:r>
              <a:rPr lang="da-DK"/>
              <a:t>20-01-2021</a:t>
            </a:r>
            <a:endParaRPr lang="da-DK" dirty="0"/>
          </a:p>
        </p:txBody>
      </p:sp>
      <p:pic>
        <p:nvPicPr>
          <p:cNvPr id="8" name="Picture 6" descr="A person with long brown hair smiling&#10;&#10;Description automatically generated">
            <a:extLst>
              <a:ext uri="{FF2B5EF4-FFF2-40B4-BE49-F238E27FC236}">
                <a16:creationId xmlns:a16="http://schemas.microsoft.com/office/drawing/2014/main" id="{383B6B39-7DB0-730A-C05D-1A8D93963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7" b="11424"/>
          <a:stretch/>
        </p:blipFill>
        <p:spPr>
          <a:xfrm>
            <a:off x="5735505" y="1548513"/>
            <a:ext cx="2515694" cy="242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D5BC1606-ABC6-1AF1-FBEC-3142E820B4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007" b="16825"/>
          <a:stretch/>
        </p:blipFill>
        <p:spPr>
          <a:xfrm>
            <a:off x="8717850" y="1545566"/>
            <a:ext cx="2517756" cy="2425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AC2E0F-66FC-6AB4-B393-C4E153C3884A}"/>
              </a:ext>
            </a:extLst>
          </p:cNvPr>
          <p:cNvSpPr txBox="1">
            <a:spLocks/>
          </p:cNvSpPr>
          <p:nvPr/>
        </p:nvSpPr>
        <p:spPr bwMode="auto">
          <a:xfrm>
            <a:off x="8717850" y="4262548"/>
            <a:ext cx="2517756" cy="3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1pPr>
            <a:lvl2pPr marL="60949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2pPr>
            <a:lvl3pPr marL="1218987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3pPr>
            <a:lvl4pPr marL="1828480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4pPr>
            <a:lvl5pPr marL="243797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kern="0" dirty="0"/>
              <a:t>Malene B. B. Andersen</a:t>
            </a:r>
            <a:br>
              <a:rPr lang="en-US" sz="1400" b="1" kern="0" dirty="0"/>
            </a:br>
            <a:endParaRPr lang="da-DK" sz="1400" dirty="0" err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FB519E-25CD-EB66-C4F2-0D70C74E7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4892549" cy="2477033"/>
          </a:xfrm>
        </p:spPr>
        <p:txBody>
          <a:bodyPr/>
          <a:lstStyle/>
          <a:p>
            <a:pPr>
              <a:buNone/>
            </a:pPr>
            <a:r>
              <a:rPr lang="en-US" sz="2000" b="1" kern="0" dirty="0"/>
              <a:t>Christina Gøttsche</a:t>
            </a:r>
            <a:br>
              <a:rPr lang="en-US" sz="2000" b="1" kern="0" dirty="0"/>
            </a:br>
            <a:r>
              <a:rPr lang="en-US" sz="1800" kern="0" dirty="0"/>
              <a:t>Outreach manager og</a:t>
            </a:r>
            <a:br>
              <a:rPr lang="en-US" sz="1800" kern="0" dirty="0"/>
            </a:br>
            <a:r>
              <a:rPr lang="en-US" sz="1800" kern="0" dirty="0" err="1"/>
              <a:t>Studielivsudvikler</a:t>
            </a:r>
            <a:endParaRPr lang="da-DK" sz="1800" b="1" dirty="0"/>
          </a:p>
          <a:p>
            <a:pPr>
              <a:buNone/>
            </a:pPr>
            <a:endParaRPr lang="en-US" sz="1800" b="1" kern="0" dirty="0"/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kern="0" dirty="0"/>
              <a:t>Malene B. B. Andersen</a:t>
            </a:r>
            <a:br>
              <a:rPr lang="en-US" sz="1800" b="1" kern="0" dirty="0"/>
            </a:br>
            <a:r>
              <a:rPr lang="en-US" sz="1800" kern="0" dirty="0" err="1"/>
              <a:t>Besøgskoordinator</a:t>
            </a:r>
            <a:br>
              <a:rPr lang="en-US" sz="1800" dirty="0"/>
            </a:br>
            <a:r>
              <a:rPr lang="en-US" sz="1800" kern="0" dirty="0"/>
              <a:t>(og </a:t>
            </a:r>
            <a:r>
              <a:rPr lang="en-US" sz="1800" kern="0" dirty="0" err="1"/>
              <a:t>Forskningsgruppekoordinator</a:t>
            </a:r>
            <a:r>
              <a:rPr lang="en-US" sz="1800" kern="0" dirty="0"/>
              <a:t>)</a:t>
            </a:r>
            <a:endParaRPr lang="da-DK" sz="2000" dirty="0"/>
          </a:p>
          <a:p>
            <a:pPr>
              <a:buNone/>
            </a:pPr>
            <a:endParaRPr lang="da-DK" dirty="0"/>
          </a:p>
          <a:p>
            <a:pPr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C06ECA-A2E7-D874-2924-236D7A44844C}"/>
              </a:ext>
            </a:extLst>
          </p:cNvPr>
          <p:cNvSpPr txBox="1">
            <a:spLocks/>
          </p:cNvSpPr>
          <p:nvPr/>
        </p:nvSpPr>
        <p:spPr bwMode="auto">
          <a:xfrm>
            <a:off x="5738196" y="4262547"/>
            <a:ext cx="2517756" cy="3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1pPr>
            <a:lvl2pPr marL="60949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2pPr>
            <a:lvl3pPr marL="1218987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3pPr>
            <a:lvl4pPr marL="1828480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4pPr>
            <a:lvl5pPr marL="243797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kern="0" dirty="0"/>
              <a:t>Christina Gøttsche</a:t>
            </a:r>
            <a:endParaRPr lang="da-DK" sz="1400" dirty="0" err="1"/>
          </a:p>
        </p:txBody>
      </p:sp>
      <p:pic>
        <p:nvPicPr>
          <p:cNvPr id="3" name="Picture 17" descr="Et billede, der indeholder Ansigt, smil, person, tøj&#10;&#10;Beskrivelsen er genereret automatisk">
            <a:extLst>
              <a:ext uri="{FF2B5EF4-FFF2-40B4-BE49-F238E27FC236}">
                <a16:creationId xmlns:a16="http://schemas.microsoft.com/office/drawing/2014/main" id="{967353C9-9053-1B57-FD51-6B6B69949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886" b="17886"/>
          <a:stretch/>
        </p:blipFill>
        <p:spPr>
          <a:xfrm>
            <a:off x="8717849" y="4615768"/>
            <a:ext cx="1391516" cy="1317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3FB216-24A1-F35D-2493-F28B50589E56}"/>
              </a:ext>
            </a:extLst>
          </p:cNvPr>
          <p:cNvSpPr txBox="1">
            <a:spLocks/>
          </p:cNvSpPr>
          <p:nvPr/>
        </p:nvSpPr>
        <p:spPr bwMode="auto">
          <a:xfrm>
            <a:off x="8718691" y="6051986"/>
            <a:ext cx="1727572" cy="3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1pPr>
            <a:lvl2pPr marL="60949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2pPr>
            <a:lvl3pPr marL="1218987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3pPr>
            <a:lvl4pPr marL="1828480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4pPr>
            <a:lvl5pPr marL="2437973" algn="l" rtl="0" fontAlgn="base">
              <a:lnSpc>
                <a:spcPts val="4799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799" kern="120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b="1" kern="0" dirty="0">
                <a:latin typeface="AU Passata"/>
              </a:rPr>
              <a:t>Sofia Rasmussen</a:t>
            </a: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3FB3E2E4-3042-2A84-EEB7-466B09DB57CB}"/>
              </a:ext>
            </a:extLst>
          </p:cNvPr>
          <p:cNvSpPr txBox="1"/>
          <p:nvPr/>
        </p:nvSpPr>
        <p:spPr>
          <a:xfrm>
            <a:off x="7156944" y="929539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da-DK" sz="2000" b="1" cap="all">
                <a:latin typeface="+mn-lt"/>
              </a:rPr>
              <a:t>(+kommunikation)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030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7468DA-79B7-8646-9514-F48813F396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303" y="1340366"/>
            <a:ext cx="7133288" cy="2016626"/>
          </a:xfrm>
        </p:spPr>
        <p:txBody>
          <a:bodyPr/>
          <a:lstStyle/>
          <a:p>
            <a:r>
              <a:rPr lang="en-US" sz="2400" b="1" dirty="0"/>
              <a:t>Til </a:t>
            </a:r>
            <a:r>
              <a:rPr lang="en-US" sz="2400" b="1" dirty="0" err="1"/>
              <a:t>klasser</a:t>
            </a:r>
            <a:r>
              <a:rPr lang="en-US" sz="2400" b="1" dirty="0"/>
              <a:t>/</a:t>
            </a:r>
            <a:r>
              <a:rPr lang="en-US" sz="2400" b="1" dirty="0" err="1"/>
              <a:t>valghold</a:t>
            </a:r>
            <a:endParaRPr lang="da-DK" sz="2400" b="1" dirty="0" err="1"/>
          </a:p>
          <a:p>
            <a:r>
              <a:rPr lang="en-US" sz="1600" b="1" dirty="0" err="1"/>
              <a:t>Prioriteret</a:t>
            </a:r>
            <a:r>
              <a:rPr lang="en-US" sz="1600" b="1" dirty="0"/>
              <a:t> </a:t>
            </a:r>
            <a:r>
              <a:rPr lang="en-DK" sz="1600" b="1" dirty="0"/>
              <a:t>centralt på AU</a:t>
            </a:r>
            <a:r>
              <a:rPr lang="en-US" sz="1600" b="1" dirty="0"/>
              <a:t> og </a:t>
            </a:r>
            <a:r>
              <a:rPr lang="en-US" sz="1600" b="1" dirty="0" err="1"/>
              <a:t>højt</a:t>
            </a:r>
            <a:r>
              <a:rPr lang="en-US" sz="1600" b="1" dirty="0"/>
              <a:t> </a:t>
            </a:r>
            <a:r>
              <a:rPr lang="en-US" sz="1600" b="1" dirty="0" err="1"/>
              <a:t>prioriteret</a:t>
            </a:r>
            <a:r>
              <a:rPr lang="en-US" sz="1600" b="1" dirty="0"/>
              <a:t> </a:t>
            </a:r>
            <a:r>
              <a:rPr lang="en-DK" sz="1600" b="1" dirty="0" err="1"/>
              <a:t>på</a:t>
            </a:r>
            <a:r>
              <a:rPr lang="en-DK" sz="1600" b="1" dirty="0"/>
              <a:t> CS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sz="1600" dirty="0"/>
              <a:t>Give </a:t>
            </a:r>
            <a:r>
              <a:rPr lang="en-GB" sz="1600" dirty="0" err="1"/>
              <a:t>eleverne</a:t>
            </a:r>
            <a:r>
              <a:rPr lang="en-GB" sz="1600" dirty="0"/>
              <a:t> </a:t>
            </a:r>
            <a:r>
              <a:rPr lang="en-GB" sz="1600" dirty="0" err="1"/>
              <a:t>en</a:t>
            </a:r>
            <a:r>
              <a:rPr lang="en-GB" sz="1600" dirty="0"/>
              <a:t> </a:t>
            </a:r>
            <a:r>
              <a:rPr lang="en-GB" sz="1600" dirty="0" err="1"/>
              <a:t>introduktion</a:t>
            </a:r>
            <a:r>
              <a:rPr lang="en-GB" sz="1600" dirty="0"/>
              <a:t> </a:t>
            </a:r>
            <a:r>
              <a:rPr lang="en-GB" sz="1600" dirty="0" err="1">
                <a:ea typeface="+mn-ea"/>
                <a:cs typeface="+mn-cs"/>
              </a:rPr>
              <a:t>til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og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smag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på</a:t>
            </a:r>
            <a:r>
              <a:rPr lang="en-GB" sz="1600" dirty="0">
                <a:ea typeface="+mn-ea"/>
                <a:cs typeface="+mn-cs"/>
              </a:rPr>
              <a:t> IT-</a:t>
            </a:r>
            <a:r>
              <a:rPr lang="en-GB" sz="1600" dirty="0" err="1">
                <a:ea typeface="+mn-ea"/>
                <a:cs typeface="+mn-cs"/>
              </a:rPr>
              <a:t>uddannelser</a:t>
            </a:r>
            <a:r>
              <a:rPr lang="en-GB" sz="1600" dirty="0"/>
              <a:t> + inspiration</a:t>
            </a:r>
            <a:endParaRPr lang="en-DK" sz="1600" dirty="0"/>
          </a:p>
          <a:p>
            <a:pPr marL="342900" indent="-342900">
              <a:buFont typeface="Calibri,Sans-Serif" panose="020B0604020202020204" pitchFamily="34" charset="0"/>
              <a:buChar char="-"/>
            </a:pPr>
            <a:r>
              <a:rPr lang="en-GB" sz="1600" dirty="0" err="1"/>
              <a:t>Hjælpe</a:t>
            </a:r>
            <a:r>
              <a:rPr lang="en-US" sz="1600" dirty="0"/>
              <a:t> </a:t>
            </a:r>
            <a:r>
              <a:rPr lang="en-US" sz="1600" dirty="0" err="1"/>
              <a:t>gymnasieelever</a:t>
            </a:r>
            <a:r>
              <a:rPr lang="en-US" sz="1600" dirty="0"/>
              <a:t> </a:t>
            </a:r>
            <a:r>
              <a:rPr lang="en-US" sz="1600" dirty="0" err="1"/>
              <a:t>til</a:t>
            </a:r>
            <a:r>
              <a:rPr lang="en-US" sz="1600" dirty="0"/>
              <a:t> et </a:t>
            </a:r>
            <a:r>
              <a:rPr lang="en-US" sz="1600" dirty="0" err="1"/>
              <a:t>kvalificeret</a:t>
            </a:r>
            <a:r>
              <a:rPr lang="en-US" sz="1600" dirty="0"/>
              <a:t> </a:t>
            </a:r>
            <a:r>
              <a:rPr lang="en-US" sz="1600" dirty="0" err="1"/>
              <a:t>studievalg</a:t>
            </a:r>
            <a:r>
              <a:rPr lang="en-US" sz="1600" dirty="0"/>
              <a:t> </a:t>
            </a:r>
            <a:r>
              <a:rPr lang="en-US" sz="1600" dirty="0" err="1"/>
              <a:t>på</a:t>
            </a:r>
            <a:r>
              <a:rPr lang="en-US" sz="1600" dirty="0"/>
              <a:t> et </a:t>
            </a:r>
            <a:r>
              <a:rPr lang="en-US" sz="1600" dirty="0" err="1"/>
              <a:t>oplyst</a:t>
            </a:r>
            <a:r>
              <a:rPr lang="en-US" sz="1600" dirty="0"/>
              <a:t> </a:t>
            </a:r>
            <a:r>
              <a:rPr lang="en-US" sz="1600" dirty="0" err="1"/>
              <a:t>grundlag</a:t>
            </a:r>
            <a:endParaRPr lang="en-DK" sz="1600" dirty="0" err="1"/>
          </a:p>
          <a:p>
            <a:pPr marL="342900" indent="-342900">
              <a:buFont typeface="Calibri,Sans-Serif" panose="020B0604020202020204" pitchFamily="34" charset="0"/>
              <a:buChar char="-"/>
            </a:pPr>
            <a:r>
              <a:rPr lang="en-GB" sz="1600" dirty="0">
                <a:ea typeface="+mn-ea"/>
                <a:cs typeface="+mn-cs"/>
              </a:rPr>
              <a:t>En </a:t>
            </a:r>
            <a:r>
              <a:rPr lang="en-GB" sz="1600" dirty="0" err="1">
                <a:ea typeface="+mn-ea"/>
                <a:cs typeface="+mn-cs"/>
              </a:rPr>
              <a:t>aktiv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dag</a:t>
            </a:r>
            <a:r>
              <a:rPr lang="en-GB" sz="1600" dirty="0">
                <a:ea typeface="+mn-ea"/>
                <a:cs typeface="+mn-cs"/>
              </a:rPr>
              <a:t> for </a:t>
            </a:r>
            <a:r>
              <a:rPr lang="en-GB" sz="1600" dirty="0" err="1">
                <a:ea typeface="+mn-ea"/>
                <a:cs typeface="+mn-cs"/>
              </a:rPr>
              <a:t>både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elever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og</a:t>
            </a:r>
            <a:r>
              <a:rPr lang="en-GB" sz="1600" dirty="0">
                <a:ea typeface="+mn-ea"/>
                <a:cs typeface="+mn-cs"/>
              </a:rPr>
              <a:t> </a:t>
            </a:r>
            <a:r>
              <a:rPr lang="en-GB" sz="1600" dirty="0" err="1">
                <a:ea typeface="+mn-ea"/>
                <a:cs typeface="+mn-cs"/>
              </a:rPr>
              <a:t>lærer</a:t>
            </a:r>
            <a:r>
              <a:rPr lang="en-GB" sz="1600" dirty="0">
                <a:ea typeface="+mn-ea"/>
                <a:cs typeface="+mn-cs"/>
              </a:rPr>
              <a:t>(e)</a:t>
            </a:r>
            <a:endParaRPr lang="en-DK" sz="1600" dirty="0"/>
          </a:p>
          <a:p>
            <a:pPr marL="342900" indent="-342900">
              <a:buFont typeface="Calibri,Sans-Serif" panose="020B0604020202020204" pitchFamily="34" charset="0"/>
              <a:buChar char="-"/>
            </a:pP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4-710F-0540-AAFA-6C5213463B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8579" y="331251"/>
            <a:ext cx="11250612" cy="766763"/>
          </a:xfrm>
        </p:spPr>
        <p:txBody>
          <a:bodyPr/>
          <a:lstStyle/>
          <a:p>
            <a:r>
              <a:rPr lang="en-DK" dirty="0"/>
              <a:t>BESØGSSERVIC</a:t>
            </a:r>
            <a:r>
              <a:rPr lang="en-US" dirty="0"/>
              <a:t>E</a:t>
            </a:r>
            <a:r>
              <a:rPr lang="en-US" b="0" dirty="0"/>
              <a:t> </a:t>
            </a:r>
            <a:r>
              <a:rPr lang="en-US" sz="2400" b="0" dirty="0"/>
              <a:t>et t</a:t>
            </a:r>
            <a:r>
              <a:rPr lang="en-DK" sz="2400" b="0" dirty="0"/>
              <a:t>ilbud til gymnasielærere og -elever</a:t>
            </a:r>
            <a:endParaRPr lang="en-US" sz="24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667" y="1340366"/>
            <a:ext cx="3318568" cy="1156856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2633B3DE-EC0B-A98E-B001-034F6FF03CE2}"/>
              </a:ext>
            </a:extLst>
          </p:cNvPr>
          <p:cNvSpPr txBox="1"/>
          <p:nvPr/>
        </p:nvSpPr>
        <p:spPr>
          <a:xfrm>
            <a:off x="4294212" y="4632087"/>
            <a:ext cx="6476141" cy="10673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9000"/>
              </a:lnSpc>
              <a:spcBef>
                <a:spcPts val="600"/>
              </a:spcBef>
            </a:pPr>
            <a:r>
              <a:rPr lang="en-US" sz="2400" b="1" dirty="0" err="1">
                <a:latin typeface="+mn-lt"/>
                <a:cs typeface="Arial"/>
              </a:rPr>
              <a:t>Individuelle</a:t>
            </a:r>
            <a:r>
              <a:rPr lang="en-US" sz="2400" b="1" dirty="0">
                <a:latin typeface="+mn-lt"/>
                <a:cs typeface="Arial"/>
              </a:rPr>
              <a:t> </a:t>
            </a:r>
            <a:r>
              <a:rPr lang="en-US" sz="2400" b="1" dirty="0" err="1">
                <a:latin typeface="+mn-lt"/>
                <a:cs typeface="Arial"/>
              </a:rPr>
              <a:t>elev-tilbud</a:t>
            </a:r>
            <a:endParaRPr lang="da-DK" sz="2400" dirty="0" err="1">
              <a:latin typeface="+mn-lt"/>
              <a:cs typeface="Arial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  <a:cs typeface="Arial"/>
            </a:endParaRPr>
          </a:p>
          <a:p>
            <a:pPr>
              <a:lnSpc>
                <a:spcPct val="95000"/>
              </a:lnSpc>
              <a:buFont typeface="Calibri,Sans-Serif"/>
            </a:pPr>
            <a:r>
              <a:rPr lang="da-DK" sz="1600" dirty="0">
                <a:latin typeface="+mn-lt"/>
                <a:cs typeface="Arial"/>
              </a:rPr>
              <a:t>Der er også arrangementer som eleverne individuelt kan deltage i:</a:t>
            </a:r>
            <a:endParaRPr lang="da-DK" sz="1600" dirty="0">
              <a:cs typeface="Arial"/>
            </a:endParaRPr>
          </a:p>
          <a:p>
            <a:pPr>
              <a:lnSpc>
                <a:spcPct val="95000"/>
              </a:lnSpc>
              <a:buFont typeface="Calibri,Sans-Serif"/>
            </a:pPr>
            <a:r>
              <a:rPr lang="en-GB" sz="1600" dirty="0">
                <a:latin typeface="+mn-lt"/>
                <a:cs typeface="Arial"/>
              </a:rPr>
              <a:t>​</a:t>
            </a:r>
            <a:r>
              <a:rPr lang="da-DK" sz="1600" dirty="0">
                <a:latin typeface="+mn-lt"/>
                <a:cs typeface="Arial"/>
              </a:rPr>
              <a:t>Studiepraktik, ATU, U-</a:t>
            </a:r>
            <a:r>
              <a:rPr lang="da-DK" sz="1600" dirty="0" err="1">
                <a:latin typeface="+mn-lt"/>
                <a:cs typeface="Arial"/>
              </a:rPr>
              <a:t>days</a:t>
            </a:r>
            <a:r>
              <a:rPr lang="da-DK" sz="1600" dirty="0">
                <a:latin typeface="+mn-lt"/>
                <a:cs typeface="Arial"/>
              </a:rPr>
              <a:t>, Åbent hus på Institut for Datalogi</a:t>
            </a:r>
            <a:r>
              <a:rPr lang="en-GB" sz="1600" dirty="0">
                <a:latin typeface="+mn-lt"/>
                <a:cs typeface="Arial"/>
              </a:rPr>
              <a:t>​ mm.</a:t>
            </a:r>
            <a:endParaRPr lang="da-DK" sz="1600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D5E42-C795-06A5-ACC1-CD07CABD1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03" y="3165579"/>
            <a:ext cx="3234150" cy="14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7468DA-79B7-8646-9514-F48813F396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4303" y="1925726"/>
            <a:ext cx="8513840" cy="4025737"/>
          </a:xfrm>
        </p:spPr>
        <p:txBody>
          <a:bodyPr/>
          <a:lstStyle/>
          <a:p>
            <a:pPr>
              <a:buNone/>
            </a:pPr>
            <a:r>
              <a:rPr lang="en-GB" sz="1600" b="1" dirty="0" err="1"/>
              <a:t>Gymnasieskolen</a:t>
            </a:r>
            <a:endParaRPr lang="en-GB" sz="1600" b="1" dirty="0"/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Alle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årgange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af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gymnasieklasser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1.G, 2.G,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og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3.G. 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 (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størst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udbytte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for 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elever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i="1" dirty="0" err="1">
                <a:solidFill>
                  <a:srgbClr val="0A0A0A"/>
                </a:solidFill>
                <a:latin typeface="AU Passata"/>
              </a:rPr>
              <a:t>fra</a:t>
            </a:r>
            <a:r>
              <a:rPr lang="en-GB" sz="1400" i="1" dirty="0">
                <a:solidFill>
                  <a:srgbClr val="0A0A0A"/>
                </a:solidFill>
                <a:latin typeface="AU Passata"/>
              </a:rPr>
              <a:t> 2.G og op)</a:t>
            </a:r>
            <a:endParaRPr lang="en-GB" sz="1400" dirty="0">
              <a:solidFill>
                <a:srgbClr val="0A0A0A"/>
              </a:solidFill>
              <a:latin typeface="AU Passata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GB" sz="1400" dirty="0">
              <a:solidFill>
                <a:srgbClr val="0A0A0A"/>
              </a:solidFill>
              <a:latin typeface="AU Passata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STX-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særligt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relevant for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valghold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med fag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i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Matematik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A, Informatik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eller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lignende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  <a:endParaRPr lang="en-GB" sz="1400" dirty="0">
              <a:solidFill>
                <a:srgbClr val="000000"/>
              </a:solidFill>
              <a:latin typeface="AU Passata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HTX-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vi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har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aktiviteter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som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er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særligt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relevante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for "Computer Science"-/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programmerings-linjer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, men alle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linjer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 er 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velkomne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(HHX: vi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har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ingen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besøg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herfra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, men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klasser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med Mat A er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relevante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).</a:t>
            </a:r>
            <a:endParaRPr lang="en-GB" sz="1400">
              <a:solidFill>
                <a:srgbClr val="0A0A0A"/>
              </a:solidFill>
              <a:latin typeface="AU Passata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Valgfagshold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: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valgfagshold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inden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for IT/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Teknologi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/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Programmering</a:t>
            </a:r>
            <a:endParaRPr lang="en-GB" sz="1400" dirty="0">
              <a:solidFill>
                <a:srgbClr val="000000"/>
              </a:solidFill>
              <a:latin typeface="AU Passata"/>
            </a:endParaRPr>
          </a:p>
          <a:p>
            <a:pPr>
              <a:buNone/>
            </a:pPr>
            <a:endParaRPr lang="en-GB" sz="1600" b="1" dirty="0">
              <a:solidFill>
                <a:srgbClr val="000000"/>
              </a:solidFill>
              <a:latin typeface="AU Passata"/>
            </a:endParaRPr>
          </a:p>
          <a:p>
            <a:pPr>
              <a:buNone/>
            </a:pPr>
            <a:r>
              <a:rPr lang="en-GB" sz="1600" b="1" dirty="0"/>
              <a:t>Andre</a:t>
            </a:r>
            <a:endParaRPr lang="en-GB" sz="1400" dirty="0"/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Højskoler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med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teknik-linjer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  <a:endParaRPr lang="en-GB" sz="1400" dirty="0">
              <a:solidFill>
                <a:srgbClr val="000000"/>
              </a:solidFill>
              <a:latin typeface="AU Passata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GB" sz="1600" b="1" dirty="0"/>
          </a:p>
          <a:p>
            <a:pPr>
              <a:buNone/>
            </a:pPr>
            <a:r>
              <a:rPr lang="en-GB" sz="1600" b="1" dirty="0" err="1"/>
              <a:t>Spørgsmål</a:t>
            </a:r>
            <a:r>
              <a:rPr lang="en-GB" sz="1600" b="1" dirty="0"/>
              <a:t>?</a:t>
            </a:r>
            <a:endParaRPr lang="en-GB" dirty="0"/>
          </a:p>
          <a:p>
            <a:pPr marL="285750" indent="-285750">
              <a:buFont typeface="Courier New" panose="020F0502020204030204" pitchFamily="34" charset="0"/>
              <a:buChar char="o"/>
            </a:pPr>
            <a:r>
              <a:rPr lang="en-GB" sz="1400" dirty="0">
                <a:solidFill>
                  <a:srgbClr val="0A0A0A"/>
                </a:solidFill>
                <a:latin typeface="AU Passata"/>
              </a:rPr>
              <a:t>I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tvivl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om et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besøg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er for dig og dine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elever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? Du er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altid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velkommen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til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at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kontakte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os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 om </a:t>
            </a:r>
            <a:r>
              <a:rPr lang="en-GB" sz="1400" dirty="0" err="1">
                <a:solidFill>
                  <a:srgbClr val="0A0A0A"/>
                </a:solidFill>
                <a:latin typeface="AU Passata"/>
              </a:rPr>
              <a:t>mulighederne</a:t>
            </a:r>
            <a:r>
              <a:rPr lang="en-GB" sz="1400" dirty="0">
                <a:solidFill>
                  <a:srgbClr val="0A0A0A"/>
                </a:solidFill>
                <a:latin typeface="AU Passata"/>
              </a:rPr>
              <a:t>.</a:t>
            </a:r>
            <a:endParaRPr lang="en-GB" sz="1400" dirty="0">
              <a:latin typeface="AU Passata"/>
            </a:endParaRPr>
          </a:p>
          <a:p>
            <a:pPr marL="342900" indent="-342900">
              <a:buFont typeface="Courier New" panose="020B0604020202020204" pitchFamily="34" charset="0"/>
              <a:buChar char="o"/>
            </a:pPr>
            <a:endParaRPr lang="en-GB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4-710F-0540-AAFA-6C5213463B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8579" y="331251"/>
            <a:ext cx="11250612" cy="766763"/>
          </a:xfrm>
        </p:spPr>
        <p:txBody>
          <a:bodyPr/>
          <a:lstStyle/>
          <a:p>
            <a:r>
              <a:rPr lang="en-DK" dirty="0"/>
              <a:t>BESØGSSERVICE</a:t>
            </a:r>
            <a:r>
              <a:rPr lang="en-US" b="0" dirty="0"/>
              <a:t> </a:t>
            </a:r>
            <a:r>
              <a:rPr lang="en-US" sz="2400" b="0" dirty="0"/>
              <a:t>et </a:t>
            </a:r>
            <a:r>
              <a:rPr lang="en-DK" sz="2400" b="0" dirty="0"/>
              <a:t>tilbud til gymnasielærere og -elever</a:t>
            </a:r>
            <a:endParaRPr lang="en-US" sz="2400" b="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3201FC1-7659-9FF1-C7A5-56352FBC09D4}"/>
              </a:ext>
            </a:extLst>
          </p:cNvPr>
          <p:cNvSpPr txBox="1">
            <a:spLocks/>
          </p:cNvSpPr>
          <p:nvPr/>
        </p:nvSpPr>
        <p:spPr bwMode="auto">
          <a:xfrm>
            <a:off x="9262764" y="2386542"/>
            <a:ext cx="2390915" cy="2582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r>
              <a:rPr lang="en-GB" sz="1200" b="1" kern="0" dirty="0" err="1"/>
              <a:t>Adgangskrav</a:t>
            </a:r>
            <a:r>
              <a:rPr lang="en-GB" sz="1200" b="1" kern="0" dirty="0"/>
              <a:t> </a:t>
            </a:r>
            <a:r>
              <a:rPr lang="en-GB" sz="1200" b="1" kern="0" dirty="0" err="1"/>
              <a:t>til</a:t>
            </a:r>
            <a:r>
              <a:rPr lang="en-GB" sz="1200" b="1" kern="0" dirty="0"/>
              <a:t> </a:t>
            </a:r>
            <a:r>
              <a:rPr lang="en-GB" sz="1200" b="1" kern="0" dirty="0" err="1"/>
              <a:t>vores</a:t>
            </a:r>
            <a:r>
              <a:rPr lang="en-GB" sz="1200" b="1" kern="0" dirty="0"/>
              <a:t> </a:t>
            </a:r>
            <a:r>
              <a:rPr lang="en-GB" sz="1200" b="1" kern="0" dirty="0" err="1"/>
              <a:t>uddannelser</a:t>
            </a:r>
            <a:r>
              <a:rPr lang="en-GB" sz="1200" b="1" kern="0" dirty="0"/>
              <a:t> er </a:t>
            </a:r>
            <a:r>
              <a:rPr lang="en-GB" sz="1200" b="1" kern="0" dirty="0" err="1"/>
              <a:t>Matematik</a:t>
            </a:r>
            <a:r>
              <a:rPr lang="en-GB" sz="1200" b="1" kern="0" dirty="0"/>
              <a:t> </a:t>
            </a:r>
            <a:r>
              <a:rPr lang="en-GB" sz="1200" b="1" kern="0" dirty="0" err="1"/>
              <a:t>på</a:t>
            </a:r>
            <a:r>
              <a:rPr lang="en-GB" sz="1200" b="1" kern="0" dirty="0"/>
              <a:t> A-</a:t>
            </a:r>
            <a:r>
              <a:rPr lang="en-GB" sz="1200" b="1" kern="0" dirty="0" err="1"/>
              <a:t>niveau</a:t>
            </a:r>
            <a:endParaRPr lang="en-GB" sz="1200" b="1" kern="0" dirty="0"/>
          </a:p>
          <a:p>
            <a:pPr>
              <a:buNone/>
            </a:pPr>
            <a:endParaRPr lang="en-GB" sz="1200" b="1" u="sng" kern="0" dirty="0"/>
          </a:p>
          <a:p>
            <a:pPr>
              <a:buNone/>
            </a:pPr>
            <a:r>
              <a:rPr lang="en-GB" sz="1200" kern="0" dirty="0" err="1"/>
              <a:t>Ofte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 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har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de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besøgende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elever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enten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Mat A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eller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Informatik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/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Programmering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/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Teknologifag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/Kommunikation og IT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eller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lign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.</a:t>
            </a:r>
          </a:p>
          <a:p>
            <a:pPr>
              <a:buNone/>
            </a:pP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Det er 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ikke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nødvendigt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at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eleverne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har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programmeringserfaring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(vi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kan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udvælge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workshops der passer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til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niveauet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 og </a:t>
            </a:r>
            <a:r>
              <a:rPr lang="en-GB" sz="1200" kern="0" dirty="0" err="1">
                <a:solidFill>
                  <a:srgbClr val="000000"/>
                </a:solidFill>
                <a:latin typeface="AU Passata"/>
              </a:rPr>
              <a:t>erfaringen</a:t>
            </a:r>
            <a:r>
              <a:rPr lang="en-GB" sz="1200" kern="0" dirty="0">
                <a:solidFill>
                  <a:srgbClr val="000000"/>
                </a:solidFill>
                <a:latin typeface="AU Passata"/>
              </a:rPr>
              <a:t>).</a:t>
            </a:r>
            <a:endParaRPr lang="en-GB" sz="700" b="1" kern="0" dirty="0"/>
          </a:p>
          <a:p>
            <a:pPr>
              <a:buNone/>
            </a:pPr>
            <a:endParaRPr lang="en-GB" sz="1200" u="sng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90D7C-CBA6-8585-BFA3-938C7642BFAE}"/>
              </a:ext>
            </a:extLst>
          </p:cNvPr>
          <p:cNvSpPr txBox="1"/>
          <p:nvPr/>
        </p:nvSpPr>
        <p:spPr>
          <a:xfrm>
            <a:off x="432420" y="1196752"/>
            <a:ext cx="6912768" cy="630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 err="1"/>
              <a:t>Hvem</a:t>
            </a:r>
            <a:r>
              <a:rPr lang="en-GB" sz="2400" b="1" dirty="0"/>
              <a:t> </a:t>
            </a:r>
            <a:r>
              <a:rPr lang="en-GB" sz="2400" b="1" dirty="0" err="1"/>
              <a:t>kan</a:t>
            </a:r>
            <a:r>
              <a:rPr lang="en-GB" sz="2400" b="1" dirty="0"/>
              <a:t> </a:t>
            </a:r>
            <a:r>
              <a:rPr lang="en-GB" sz="2400" b="1" dirty="0" err="1"/>
              <a:t>besøge</a:t>
            </a:r>
            <a:r>
              <a:rPr lang="en-GB" sz="2400" b="1" dirty="0"/>
              <a:t> </a:t>
            </a:r>
            <a:r>
              <a:rPr lang="en-GB" sz="2400" b="1" dirty="0" err="1"/>
              <a:t>os</a:t>
            </a:r>
            <a:r>
              <a:rPr lang="en-GB" sz="2400" b="1" dirty="0"/>
              <a:t>?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26837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 idx="4294967295"/>
          </p:nvPr>
        </p:nvSpPr>
        <p:spPr>
          <a:xfrm>
            <a:off x="628978" y="126640"/>
            <a:ext cx="11555413" cy="752475"/>
          </a:xfrm>
        </p:spPr>
        <p:txBody>
          <a:bodyPr rtlCol="0"/>
          <a:lstStyle/>
          <a:p>
            <a:r>
              <a:rPr lang="en-GB" sz="3600" dirty="0"/>
              <a:t>Eksempel </a:t>
            </a:r>
            <a:r>
              <a:rPr lang="en-GB" sz="2400" b="0" dirty="0" err="1"/>
              <a:t>på</a:t>
            </a:r>
            <a:r>
              <a:rPr lang="en-GB" sz="2400" b="0" dirty="0"/>
              <a:t> et </a:t>
            </a:r>
            <a:r>
              <a:rPr lang="en-GB" sz="3600" dirty="0" err="1"/>
              <a:t>gymnasiebesøg</a:t>
            </a:r>
            <a:r>
              <a:rPr lang="en-GB" sz="3600" dirty="0"/>
              <a:t> </a:t>
            </a:r>
            <a:r>
              <a:rPr lang="en-GB" sz="2400" b="0" dirty="0" err="1"/>
              <a:t>på</a:t>
            </a:r>
            <a:r>
              <a:rPr lang="en-GB" sz="2400" b="0" dirty="0"/>
              <a:t> Institut for Datalogi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24775" y="1224180"/>
            <a:ext cx="8565981" cy="1968500"/>
          </a:xfrm>
        </p:spPr>
        <p:txBody>
          <a:bodyPr/>
          <a:lstStyle/>
          <a:p>
            <a:r>
              <a:rPr lang="en-US" sz="1600" dirty="0"/>
              <a:t>10.00-10.30: </a:t>
            </a:r>
            <a:r>
              <a:rPr lang="en-US" sz="1600" b="1" dirty="0" err="1"/>
              <a:t>Velkommen</a:t>
            </a:r>
            <a:r>
              <a:rPr lang="en-US" sz="1600" b="1" dirty="0"/>
              <a:t> og </a:t>
            </a:r>
            <a:r>
              <a:rPr lang="en-US" sz="1600" b="1" dirty="0" err="1"/>
              <a:t>introduktion</a:t>
            </a:r>
            <a:r>
              <a:rPr lang="en-US" sz="1600" b="1" dirty="0"/>
              <a:t> </a:t>
            </a:r>
            <a:r>
              <a:rPr lang="en-US" sz="1600" b="1" dirty="0" err="1"/>
              <a:t>til</a:t>
            </a:r>
            <a:r>
              <a:rPr lang="en-US" sz="1600" b="1" dirty="0"/>
              <a:t> </a:t>
            </a:r>
            <a:r>
              <a:rPr lang="en-US" sz="1600" b="1" dirty="0" err="1"/>
              <a:t>uddannelser</a:t>
            </a:r>
            <a:r>
              <a:rPr lang="en-US" sz="1600" b="1" dirty="0"/>
              <a:t>, </a:t>
            </a:r>
            <a:r>
              <a:rPr lang="en-US" sz="1600" b="1" dirty="0" err="1"/>
              <a:t>studiemiljø</a:t>
            </a:r>
            <a:r>
              <a:rPr lang="en-US" sz="1600" b="1" dirty="0"/>
              <a:t>, </a:t>
            </a:r>
            <a:r>
              <a:rPr lang="en-US" sz="1600" b="1" dirty="0" err="1"/>
              <a:t>karriere</a:t>
            </a:r>
            <a:r>
              <a:rPr lang="en-US" sz="1600" b="1" dirty="0"/>
              <a:t> mm.</a:t>
            </a:r>
          </a:p>
          <a:p>
            <a:r>
              <a:rPr lang="en-US" sz="1600" dirty="0"/>
              <a:t>10.30-11.30: </a:t>
            </a:r>
            <a:r>
              <a:rPr lang="en-US" sz="1600" b="1" dirty="0" err="1"/>
              <a:t>Rundvisning</a:t>
            </a:r>
            <a:r>
              <a:rPr lang="en-US" sz="1600" b="1" dirty="0"/>
              <a:t> I IT-</a:t>
            </a:r>
            <a:r>
              <a:rPr lang="en-US" sz="1600" b="1" dirty="0" err="1"/>
              <a:t>byen</a:t>
            </a:r>
            <a:r>
              <a:rPr lang="en-US" sz="1600" b="1" dirty="0"/>
              <a:t> </a:t>
            </a:r>
            <a:r>
              <a:rPr lang="en-US" sz="1600" b="1" dirty="0" err="1"/>
              <a:t>Katrinebjerg</a:t>
            </a:r>
            <a:r>
              <a:rPr lang="en-US" sz="1600" b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auditorie</a:t>
            </a:r>
            <a:r>
              <a:rPr lang="en-US" sz="1600" dirty="0"/>
              <a:t>, </a:t>
            </a:r>
            <a:r>
              <a:rPr lang="en-US" sz="1600" dirty="0" err="1"/>
              <a:t>studiecafé</a:t>
            </a:r>
            <a:r>
              <a:rPr lang="en-US" sz="1600" dirty="0"/>
              <a:t>, IT-</a:t>
            </a:r>
            <a:r>
              <a:rPr lang="en-US" sz="1600" dirty="0" err="1"/>
              <a:t>laboratorier</a:t>
            </a:r>
            <a:r>
              <a:rPr lang="en-US" sz="1600" dirty="0"/>
              <a:t>, CAVI…)</a:t>
            </a:r>
          </a:p>
          <a:p>
            <a:r>
              <a:rPr lang="en-US" sz="1600" dirty="0"/>
              <a:t>11.30-12.00: </a:t>
            </a:r>
            <a:r>
              <a:rPr lang="en-US" sz="1600" b="1" dirty="0" err="1"/>
              <a:t>Tid</a:t>
            </a:r>
            <a:r>
              <a:rPr lang="en-US" sz="1600" b="1" dirty="0"/>
              <a:t> </a:t>
            </a:r>
            <a:r>
              <a:rPr lang="en-US" sz="1600" b="1" dirty="0" err="1"/>
              <a:t>til</a:t>
            </a:r>
            <a:r>
              <a:rPr lang="en-US" sz="1600" b="1" dirty="0"/>
              <a:t> </a:t>
            </a:r>
            <a:r>
              <a:rPr lang="en-US" sz="1600" b="1" dirty="0" err="1"/>
              <a:t>frokost</a:t>
            </a:r>
            <a:r>
              <a:rPr lang="en-US" sz="1600" dirty="0"/>
              <a:t> (</a:t>
            </a:r>
            <a:r>
              <a:rPr lang="en-US" sz="1600" dirty="0" err="1"/>
              <a:t>medbragt</a:t>
            </a:r>
            <a:r>
              <a:rPr lang="en-US" sz="1600" dirty="0"/>
              <a:t> mad </a:t>
            </a:r>
            <a:r>
              <a:rPr lang="en-US" sz="1600" dirty="0" err="1"/>
              <a:t>eller</a:t>
            </a:r>
            <a:r>
              <a:rPr lang="en-US" sz="1600" dirty="0"/>
              <a:t> </a:t>
            </a:r>
            <a:r>
              <a:rPr lang="en-US" sz="1600" dirty="0" err="1"/>
              <a:t>gode</a:t>
            </a:r>
            <a:r>
              <a:rPr lang="en-US" sz="1600" dirty="0"/>
              <a:t> </a:t>
            </a:r>
            <a:r>
              <a:rPr lang="en-US" sz="1600" dirty="0" err="1"/>
              <a:t>muligheder</a:t>
            </a:r>
            <a:r>
              <a:rPr lang="en-US" sz="1600" dirty="0"/>
              <a:t> for at </a:t>
            </a:r>
            <a:r>
              <a:rPr lang="en-US" sz="1600" dirty="0" err="1"/>
              <a:t>købe</a:t>
            </a:r>
            <a:r>
              <a:rPr lang="en-US" sz="1600" dirty="0"/>
              <a:t>)</a:t>
            </a:r>
          </a:p>
          <a:p>
            <a:r>
              <a:rPr lang="en-US" sz="1600" dirty="0"/>
              <a:t>12.00-15.00: </a:t>
            </a:r>
            <a:r>
              <a:rPr lang="en-US" sz="1600" b="1" dirty="0"/>
              <a:t>Workshop </a:t>
            </a:r>
            <a:r>
              <a:rPr lang="en-US" sz="1600" dirty="0"/>
              <a:t>(</a:t>
            </a:r>
            <a:r>
              <a:rPr lang="en-US" sz="1600" dirty="0" err="1"/>
              <a:t>inkl</a:t>
            </a:r>
            <a:r>
              <a:rPr lang="en-US" sz="1600" dirty="0"/>
              <a:t>. pause, </a:t>
            </a:r>
            <a:r>
              <a:rPr lang="en-US" sz="1600" dirty="0" err="1"/>
              <a:t>afrunding</a:t>
            </a:r>
            <a:r>
              <a:rPr lang="en-US" sz="1600" dirty="0"/>
              <a:t> og </a:t>
            </a:r>
            <a:r>
              <a:rPr lang="en-US" sz="1600" dirty="0" err="1"/>
              <a:t>spørgsmål</a:t>
            </a:r>
            <a:r>
              <a:rPr lang="en-US" sz="1600" dirty="0"/>
              <a:t>)</a:t>
            </a:r>
          </a:p>
          <a:p>
            <a:r>
              <a:rPr lang="en-US" sz="1600" dirty="0"/>
              <a:t>15.00:	     </a:t>
            </a:r>
            <a:r>
              <a:rPr lang="en-US" sz="1600" b="1" dirty="0"/>
              <a:t>Tak for i dag</a:t>
            </a:r>
            <a:endParaRPr lang="en-US" sz="1600" dirty="0"/>
          </a:p>
        </p:txBody>
      </p:sp>
      <p:pic>
        <p:nvPicPr>
          <p:cNvPr id="2" name="Billede 2">
            <a:extLst>
              <a:ext uri="{FF2B5EF4-FFF2-40B4-BE49-F238E27FC236}">
                <a16:creationId xmlns:a16="http://schemas.microsoft.com/office/drawing/2014/main" id="{82E94B36-822F-4D6F-B58E-862F9E6002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197" y="2949576"/>
            <a:ext cx="2317054" cy="1691124"/>
          </a:xfrm>
          <a:prstGeom prst="rect">
            <a:avLst/>
          </a:prstGeom>
        </p:spPr>
      </p:pic>
      <p:pic>
        <p:nvPicPr>
          <p:cNvPr id="3" name="Billede 3" descr="Et billede, der indeholder person, indendørs, forbereder&#10;&#10;Beskrivelsen er genereret automatisk">
            <a:extLst>
              <a:ext uri="{FF2B5EF4-FFF2-40B4-BE49-F238E27FC236}">
                <a16:creationId xmlns:a16="http://schemas.microsoft.com/office/drawing/2014/main" id="{C12B3990-926F-4A2D-9B75-060EE15598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76" r="5069"/>
          <a:stretch/>
        </p:blipFill>
        <p:spPr>
          <a:xfrm>
            <a:off x="1374685" y="2942879"/>
            <a:ext cx="2268241" cy="1655497"/>
          </a:xfrm>
          <a:prstGeom prst="rect">
            <a:avLst/>
          </a:prstGeom>
        </p:spPr>
      </p:pic>
      <p:pic>
        <p:nvPicPr>
          <p:cNvPr id="9" name="Google Shape;18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4728" y="2949576"/>
            <a:ext cx="2095517" cy="279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lede 3" descr="Et billede, der indeholder indendørs, computer, møbel, person&#10;&#10;Beskrivelsen er genereret automatisk">
            <a:extLst>
              <a:ext uri="{FF2B5EF4-FFF2-40B4-BE49-F238E27FC236}">
                <a16:creationId xmlns:a16="http://schemas.microsoft.com/office/drawing/2014/main" id="{851D5A81-45B5-9EAD-87DD-65962071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406" y="2947530"/>
            <a:ext cx="2495313" cy="2800350"/>
          </a:xfrm>
          <a:prstGeom prst="rect">
            <a:avLst/>
          </a:prstGeom>
        </p:spPr>
      </p:pic>
      <p:pic>
        <p:nvPicPr>
          <p:cNvPr id="6" name="Billede 9" descr="Et billede, der indeholder person, indendørs, personer, kontor&#10;&#10;Beskrivelsen er genereret automatisk">
            <a:extLst>
              <a:ext uri="{FF2B5EF4-FFF2-40B4-BE49-F238E27FC236}">
                <a16:creationId xmlns:a16="http://schemas.microsoft.com/office/drawing/2014/main" id="{4E624181-2C59-954B-1BE6-9B0250BF0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197" y="4891978"/>
            <a:ext cx="2317054" cy="1273326"/>
          </a:xfrm>
          <a:prstGeom prst="rect">
            <a:avLst/>
          </a:prstGeom>
        </p:spPr>
      </p:pic>
      <p:pic>
        <p:nvPicPr>
          <p:cNvPr id="7" name="Billede 11" descr="Et billede, der indeholder person, indendørs, loft, personer&#10;&#10;Beskrivelsen er genereret automatisk">
            <a:extLst>
              <a:ext uri="{FF2B5EF4-FFF2-40B4-BE49-F238E27FC236}">
                <a16:creationId xmlns:a16="http://schemas.microsoft.com/office/drawing/2014/main" id="{9C119B88-F1BF-90D8-AD4F-A24125090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686" y="4849656"/>
            <a:ext cx="2268241" cy="12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2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EAF0509-EDF9-E647-662C-1F8088C0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2459-0351-4FE6-894D-5C840F2D6B8B}" type="datetime1">
              <a:rPr lang="da-DK"/>
              <a:t>16-05-2024</a:t>
            </a:fld>
            <a:r>
              <a:rPr lang="en-GB" dirty="0"/>
              <a:t>02/05/2024</a:t>
            </a:r>
          </a:p>
        </p:txBody>
      </p:sp>
      <p:pic>
        <p:nvPicPr>
          <p:cNvPr id="5" name="Pladsholder til indhold 4" descr="Et billede, der indeholder tekst, skærmbillede, kort&#10;&#10;Beskrivelsen er genereret automatisk">
            <a:extLst>
              <a:ext uri="{FF2B5EF4-FFF2-40B4-BE49-F238E27FC236}">
                <a16:creationId xmlns:a16="http://schemas.microsoft.com/office/drawing/2014/main" id="{5A109F27-51F8-CA67-7B0F-DCD9F267AB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825690" y="514049"/>
            <a:ext cx="1885366" cy="2502751"/>
          </a:xfrm>
        </p:spPr>
      </p:pic>
      <p:pic>
        <p:nvPicPr>
          <p:cNvPr id="6" name="Billede 5" descr="Et billede, der indeholder tekst, skærmbillede, plakat&#10;&#10;Beskrivelsen er genereret automatisk">
            <a:extLst>
              <a:ext uri="{FF2B5EF4-FFF2-40B4-BE49-F238E27FC236}">
                <a16:creationId xmlns:a16="http://schemas.microsoft.com/office/drawing/2014/main" id="{B851D094-2F3A-6690-9CD7-B89EFC45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33" y="532157"/>
            <a:ext cx="1885671" cy="2591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71E99-0105-EAC9-75DB-6F05924D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89" y="3122134"/>
            <a:ext cx="1590121" cy="2922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C1B535-C275-3A7D-B729-12105A92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944" y="3123604"/>
            <a:ext cx="1591001" cy="2922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A32A1A-731B-8B94-DAD1-5AD848A26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814" y="3123604"/>
            <a:ext cx="1599405" cy="2929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858DBF-09A5-0AB6-DAD0-B90CF6B66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2687" y="3123605"/>
            <a:ext cx="1586571" cy="29344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5809E1-1E78-CD59-0C44-CC90470C2D84}"/>
              </a:ext>
            </a:extLst>
          </p:cNvPr>
          <p:cNvGrpSpPr/>
          <p:nvPr/>
        </p:nvGrpSpPr>
        <p:grpSpPr>
          <a:xfrm>
            <a:off x="8321517" y="3113206"/>
            <a:ext cx="1586571" cy="2943638"/>
            <a:chOff x="8274369" y="2852936"/>
            <a:chExt cx="1668553" cy="30957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8AAB1F-A30B-E2A2-97C3-657A6F70F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4369" y="2852936"/>
              <a:ext cx="1668553" cy="30957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979EF0-6B32-B2E6-801E-2387E1B03E47}"/>
                </a:ext>
              </a:extLst>
            </p:cNvPr>
            <p:cNvSpPr/>
            <p:nvPr/>
          </p:nvSpPr>
          <p:spPr bwMode="auto">
            <a:xfrm>
              <a:off x="8662887" y="4204419"/>
              <a:ext cx="792088" cy="216024"/>
            </a:xfrm>
            <a:prstGeom prst="rect">
              <a:avLst/>
            </a:prstGeom>
            <a:solidFill>
              <a:srgbClr val="00454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0A1556-BF58-421B-B99D-AA640D7FEAA2}"/>
                </a:ext>
              </a:extLst>
            </p:cNvPr>
            <p:cNvSpPr/>
            <p:nvPr/>
          </p:nvSpPr>
          <p:spPr bwMode="auto">
            <a:xfrm>
              <a:off x="8326453" y="4356819"/>
              <a:ext cx="792088" cy="152301"/>
            </a:xfrm>
            <a:prstGeom prst="rect">
              <a:avLst/>
            </a:prstGeom>
            <a:solidFill>
              <a:srgbClr val="00454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B40C2E-FFFB-D895-766A-DB9B70F90C4D}"/>
                </a:ext>
              </a:extLst>
            </p:cNvPr>
            <p:cNvSpPr/>
            <p:nvPr/>
          </p:nvSpPr>
          <p:spPr bwMode="auto">
            <a:xfrm>
              <a:off x="8300060" y="5510416"/>
              <a:ext cx="1394752" cy="216024"/>
            </a:xfrm>
            <a:prstGeom prst="rect">
              <a:avLst/>
            </a:prstGeom>
            <a:solidFill>
              <a:srgbClr val="004543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A10CE7-6CD9-B7BC-116D-519EAD972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631" t="53228" r="6740" b="8472"/>
            <a:stretch/>
          </p:blipFill>
          <p:spPr>
            <a:xfrm>
              <a:off x="8326453" y="4394779"/>
              <a:ext cx="1512168" cy="1185689"/>
            </a:xfrm>
            <a:prstGeom prst="rect">
              <a:avLst/>
            </a:prstGeom>
          </p:spPr>
        </p:pic>
      </p:grp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27CFC0A-1663-EE59-D900-F0D380734F5A}"/>
              </a:ext>
            </a:extLst>
          </p:cNvPr>
          <p:cNvSpPr txBox="1">
            <a:spLocks/>
          </p:cNvSpPr>
          <p:nvPr/>
        </p:nvSpPr>
        <p:spPr bwMode="auto">
          <a:xfrm>
            <a:off x="309389" y="2732419"/>
            <a:ext cx="5313831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/>
              <a:t>Workshops med </a:t>
            </a:r>
            <a:r>
              <a:rPr lang="en-GB" b="1" kern="0" dirty="0" err="1"/>
              <a:t>studerende</a:t>
            </a:r>
            <a:endParaRPr lang="da-DK" sz="1800" kern="0" dirty="0"/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D4874-8B81-7E55-A6F4-9C4313E2834E}"/>
              </a:ext>
            </a:extLst>
          </p:cNvPr>
          <p:cNvSpPr txBox="1">
            <a:spLocks/>
          </p:cNvSpPr>
          <p:nvPr/>
        </p:nvSpPr>
        <p:spPr bwMode="auto">
          <a:xfrm>
            <a:off x="8321517" y="2732419"/>
            <a:ext cx="3447742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/>
              <a:t>Workshops med Ole C.</a:t>
            </a:r>
            <a:endParaRPr lang="da-DK" sz="1800" kern="0" dirty="0"/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FB027789-E6DC-C6DF-F531-6F3F0E39462D}"/>
              </a:ext>
            </a:extLst>
          </p:cNvPr>
          <p:cNvSpPr txBox="1">
            <a:spLocks/>
          </p:cNvSpPr>
          <p:nvPr/>
        </p:nvSpPr>
        <p:spPr bwMode="auto">
          <a:xfrm>
            <a:off x="4810375" y="171228"/>
            <a:ext cx="1965250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 err="1"/>
              <a:t>Introduktion</a:t>
            </a:r>
            <a:endParaRPr lang="da-DK" sz="1800" kern="0" dirty="0"/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AB2291F3-12F7-9674-B56B-C53BCEBC35BD}"/>
              </a:ext>
            </a:extLst>
          </p:cNvPr>
          <p:cNvSpPr txBox="1">
            <a:spLocks/>
          </p:cNvSpPr>
          <p:nvPr/>
        </p:nvSpPr>
        <p:spPr bwMode="auto">
          <a:xfrm>
            <a:off x="6740674" y="179814"/>
            <a:ext cx="1880135" cy="44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lang="en-GB" b="1" kern="0" dirty="0" err="1"/>
              <a:t>Rundvisning</a:t>
            </a:r>
            <a:endParaRPr lang="da-DK" sz="1800" kern="0" dirty="0"/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F004C54F-6D12-8C5E-2999-09B0D2D74251}"/>
              </a:ext>
            </a:extLst>
          </p:cNvPr>
          <p:cNvSpPr txBox="1">
            <a:spLocks/>
          </p:cNvSpPr>
          <p:nvPr/>
        </p:nvSpPr>
        <p:spPr bwMode="auto">
          <a:xfrm>
            <a:off x="581943" y="222250"/>
            <a:ext cx="2488133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US" kern="0" dirty="0"/>
              <a:t>HVAD</a:t>
            </a:r>
            <a:r>
              <a:rPr lang="en-DK" kern="0" dirty="0"/>
              <a:t>?</a:t>
            </a: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21364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078BC-62AA-E840-BF7F-D917BDBCF9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943" y="1210280"/>
            <a:ext cx="7334527" cy="4955024"/>
          </a:xfrm>
        </p:spPr>
        <p:txBody>
          <a:bodyPr/>
          <a:lstStyle/>
          <a:p>
            <a:r>
              <a:rPr lang="en-US" sz="1600" u="sng" dirty="0" err="1"/>
              <a:t>Tilbud</a:t>
            </a:r>
            <a:r>
              <a:rPr lang="en-US" sz="1600" u="sng" dirty="0"/>
              <a:t>, </a:t>
            </a:r>
            <a:r>
              <a:rPr lang="en-US" sz="1600" u="sng" dirty="0" err="1"/>
              <a:t>muligheder</a:t>
            </a:r>
            <a:r>
              <a:rPr lang="en-US" sz="1600" u="sng" dirty="0"/>
              <a:t> og </a:t>
            </a:r>
            <a:r>
              <a:rPr lang="en-US" sz="1600" u="sng" dirty="0" err="1"/>
              <a:t>kontaktoplysninger</a:t>
            </a:r>
            <a:r>
              <a:rPr lang="en-US" sz="1600" u="sng" dirty="0"/>
              <a:t> er </a:t>
            </a:r>
            <a:r>
              <a:rPr lang="en-US" sz="1600" u="sng" dirty="0" err="1"/>
              <a:t>beskrevet</a:t>
            </a:r>
            <a:r>
              <a:rPr lang="en-US" sz="1600" u="sng" dirty="0"/>
              <a:t> </a:t>
            </a:r>
            <a:r>
              <a:rPr lang="en-US" sz="1600" u="sng" dirty="0" err="1"/>
              <a:t>på</a:t>
            </a:r>
            <a:r>
              <a:rPr lang="en-US" sz="1600" u="sng" dirty="0"/>
              <a:t> </a:t>
            </a:r>
            <a:r>
              <a:rPr lang="en-US" sz="1600" b="1" u="sng" dirty="0"/>
              <a:t>cs.au.dk/gym</a:t>
            </a:r>
            <a:br>
              <a:rPr lang="en-US" sz="1600" u="sng" dirty="0"/>
            </a:br>
            <a:br>
              <a:rPr lang="en-US" sz="1600" u="sng" dirty="0"/>
            </a:br>
            <a:r>
              <a:rPr lang="en-US" sz="1600" dirty="0"/>
              <a:t>- V</a:t>
            </a:r>
            <a:r>
              <a:rPr lang="da-DK" sz="1600" dirty="0"/>
              <a:t>i planlægger besøg i samarbejde med læreren</a:t>
            </a:r>
            <a:br>
              <a:rPr lang="da-DK" sz="1600" dirty="0"/>
            </a:br>
            <a:br>
              <a:rPr lang="da-DK" sz="1600" dirty="0"/>
            </a:br>
            <a:r>
              <a:rPr lang="da-DK" sz="1600" dirty="0"/>
              <a:t>- Planlægning starter i god tid inden selve besøget (ift. skema, lokalebooking, ønsker til indhold, bemanding af workshop osv.).</a:t>
            </a:r>
            <a:br>
              <a:rPr lang="da-DK" sz="1600" dirty="0"/>
            </a:br>
            <a:r>
              <a:rPr lang="da-DK" sz="1600" dirty="0"/>
              <a:t>Helst et par måneder inden ønsket dato.</a:t>
            </a:r>
            <a:br>
              <a:rPr lang="da-DK" sz="1600" dirty="0"/>
            </a:br>
            <a:br>
              <a:rPr lang="da-DK" sz="1600" dirty="0"/>
            </a:br>
            <a:r>
              <a:rPr lang="da-DK" sz="1600" dirty="0"/>
              <a:t>- Besøg foregår typisk i september-november og februar-maj</a:t>
            </a:r>
            <a:br>
              <a:rPr lang="da-DK" sz="1600" dirty="0"/>
            </a:br>
            <a:br>
              <a:rPr lang="da-DK" sz="1600" dirty="0"/>
            </a:br>
            <a:r>
              <a:rPr lang="da-DK" sz="1600" dirty="0"/>
              <a:t>- Vi har mulighed for ca. 20 besøg på et år</a:t>
            </a:r>
            <a:br>
              <a:rPr lang="da-DK" sz="1600" dirty="0"/>
            </a:br>
            <a:endParaRPr lang="da-DK" sz="1600" dirty="0"/>
          </a:p>
          <a:p>
            <a:r>
              <a:rPr lang="en-US" sz="1600" u="sng" dirty="0" err="1"/>
              <a:t>Bemanding</a:t>
            </a:r>
            <a:r>
              <a:rPr lang="en-US" sz="1600" u="sng" dirty="0"/>
              <a:t>/</a:t>
            </a:r>
            <a:r>
              <a:rPr lang="en-US" sz="1600" u="sng" dirty="0" err="1"/>
              <a:t>personer</a:t>
            </a:r>
            <a:r>
              <a:rPr lang="en-US" sz="1600" u="sng" dirty="0"/>
              <a:t>:</a:t>
            </a:r>
            <a:br>
              <a:rPr lang="en-US" sz="1600" u="sng" dirty="0"/>
            </a:br>
            <a:br>
              <a:rPr lang="en-US" sz="1600" u="sng" dirty="0"/>
            </a:br>
            <a:r>
              <a:rPr lang="en-US" sz="1600" dirty="0"/>
              <a:t>- </a:t>
            </a:r>
            <a:r>
              <a:rPr lang="en-US" sz="1600" dirty="0" err="1"/>
              <a:t>Koordinatorer</a:t>
            </a:r>
            <a:r>
              <a:rPr lang="en-US" sz="1600" dirty="0"/>
              <a:t> Malene og Christina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Et team </a:t>
            </a:r>
            <a:r>
              <a:rPr lang="en-US" sz="1600" dirty="0" err="1"/>
              <a:t>af</a:t>
            </a:r>
            <a:r>
              <a:rPr lang="en-US" sz="1600" dirty="0"/>
              <a:t> ca. 15 </a:t>
            </a:r>
            <a:r>
              <a:rPr lang="en-US" sz="1600" dirty="0" err="1"/>
              <a:t>studenterformidlere</a:t>
            </a:r>
            <a:r>
              <a:rPr lang="en-US" sz="1600" dirty="0"/>
              <a:t> </a:t>
            </a:r>
            <a:r>
              <a:rPr lang="en-US" sz="1600" dirty="0" err="1"/>
              <a:t>fra</a:t>
            </a:r>
            <a:r>
              <a:rPr lang="en-US" sz="1600" dirty="0"/>
              <a:t> </a:t>
            </a:r>
            <a:r>
              <a:rPr lang="en-US" sz="1600" dirty="0" err="1"/>
              <a:t>både</a:t>
            </a:r>
            <a:r>
              <a:rPr lang="en-US" sz="1600" dirty="0"/>
              <a:t> Datalogi og IT-</a:t>
            </a:r>
            <a:r>
              <a:rPr lang="en-US" sz="1600" dirty="0" err="1"/>
              <a:t>Produktudvikling</a:t>
            </a:r>
            <a:r>
              <a:rPr lang="en-US" sz="1600" dirty="0"/>
              <a:t> (</a:t>
            </a:r>
            <a:r>
              <a:rPr lang="en-US" sz="1600" dirty="0" err="1"/>
              <a:t>udvalgte</a:t>
            </a:r>
            <a:r>
              <a:rPr lang="en-US" sz="1600" dirty="0"/>
              <a:t> </a:t>
            </a:r>
            <a:r>
              <a:rPr lang="en-US" sz="1600" dirty="0" err="1"/>
              <a:t>deltager</a:t>
            </a:r>
            <a:r>
              <a:rPr lang="en-US" sz="1600" dirty="0"/>
              <a:t> </a:t>
            </a:r>
            <a:r>
              <a:rPr lang="en-US" sz="1600" dirty="0" err="1"/>
              <a:t>afhængig</a:t>
            </a:r>
            <a:r>
              <a:rPr lang="en-US" sz="1600" dirty="0"/>
              <a:t> </a:t>
            </a:r>
            <a:r>
              <a:rPr lang="en-US" sz="1600" dirty="0" err="1"/>
              <a:t>af</a:t>
            </a:r>
            <a:r>
              <a:rPr lang="en-US" sz="1600" dirty="0"/>
              <a:t> </a:t>
            </a:r>
            <a:r>
              <a:rPr lang="en-US" sz="1600" dirty="0" err="1"/>
              <a:t>indhold</a:t>
            </a:r>
            <a:r>
              <a:rPr lang="en-US" sz="1600" dirty="0"/>
              <a:t>)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- </a:t>
            </a:r>
            <a:r>
              <a:rPr lang="en-GB" sz="1600" dirty="0"/>
              <a:t>F</a:t>
            </a:r>
            <a:r>
              <a:rPr lang="en-DK" sz="1600" dirty="0"/>
              <a:t>orskere og undervisere </a:t>
            </a:r>
            <a:r>
              <a:rPr lang="en-US" sz="1600" dirty="0" err="1"/>
              <a:t>bidrager</a:t>
            </a:r>
            <a:r>
              <a:rPr lang="en-US" sz="1600" dirty="0"/>
              <a:t> </a:t>
            </a:r>
            <a:r>
              <a:rPr lang="en-US" sz="1600" dirty="0" err="1"/>
              <a:t>ved</a:t>
            </a:r>
            <a:r>
              <a:rPr lang="en-US" sz="1600" dirty="0"/>
              <a:t> </a:t>
            </a:r>
            <a:r>
              <a:rPr lang="en-US" sz="1600" dirty="0" err="1"/>
              <a:t>nogle</a:t>
            </a:r>
            <a:r>
              <a:rPr lang="en-US" sz="1600" dirty="0"/>
              <a:t> </a:t>
            </a:r>
            <a:r>
              <a:rPr lang="en-US" sz="1600" dirty="0" err="1"/>
              <a:t>arrangementer</a:t>
            </a:r>
            <a:r>
              <a:rPr lang="en-US" sz="1600" dirty="0"/>
              <a:t>/</a:t>
            </a:r>
            <a:r>
              <a:rPr lang="en-US" sz="1600" dirty="0" err="1"/>
              <a:t>aktiviteter</a:t>
            </a:r>
            <a:endParaRPr lang="en-DK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95B3-8166-864C-B863-F13B7F88D2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943" y="222250"/>
            <a:ext cx="11250612" cy="766763"/>
          </a:xfrm>
        </p:spPr>
        <p:txBody>
          <a:bodyPr/>
          <a:lstStyle/>
          <a:p>
            <a:r>
              <a:rPr lang="en-DK" dirty="0"/>
              <a:t>HVORDAN </a:t>
            </a:r>
            <a:r>
              <a:rPr lang="en-DK" b="0" dirty="0"/>
              <a:t>og </a:t>
            </a:r>
            <a:r>
              <a:rPr lang="en-DK" dirty="0"/>
              <a:t>HVEM?</a:t>
            </a:r>
            <a:endParaRPr lang="da-DK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D59D64-1745-9AE5-456D-E3264A7C7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" t="3299" r="3454" b="2215"/>
          <a:stretch/>
        </p:blipFill>
        <p:spPr>
          <a:xfrm>
            <a:off x="10020493" y="3866935"/>
            <a:ext cx="1533517" cy="996785"/>
          </a:xfrm>
          <a:prstGeom prst="rect">
            <a:avLst/>
          </a:prstGeom>
        </p:spPr>
      </p:pic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CC181835-7244-524B-9A52-DC038265D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066" y="3873060"/>
            <a:ext cx="1553812" cy="996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D4816A1-BA0C-A9D5-FF31-C1777D116A75}"/>
              </a:ext>
            </a:extLst>
          </p:cNvPr>
          <p:cNvGrpSpPr/>
          <p:nvPr/>
        </p:nvGrpSpPr>
        <p:grpSpPr>
          <a:xfrm>
            <a:off x="8706280" y="5023163"/>
            <a:ext cx="2644716" cy="1612587"/>
            <a:chOff x="8706280" y="4674987"/>
            <a:chExt cx="2644716" cy="16125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EC001D-6152-E299-36AE-BE1542DBCA8E}"/>
                </a:ext>
              </a:extLst>
            </p:cNvPr>
            <p:cNvGrpSpPr/>
            <p:nvPr/>
          </p:nvGrpSpPr>
          <p:grpSpPr>
            <a:xfrm>
              <a:off x="8706280" y="4674987"/>
              <a:ext cx="2644716" cy="954752"/>
              <a:chOff x="8254652" y="4406363"/>
              <a:chExt cx="3138062" cy="1107421"/>
            </a:xfrm>
          </p:grpSpPr>
          <p:pic>
            <p:nvPicPr>
              <p:cNvPr id="1026" name="Picture 2" descr="Group icon">
                <a:extLst>
                  <a:ext uri="{FF2B5EF4-FFF2-40B4-BE49-F238E27FC236}">
                    <a16:creationId xmlns:a16="http://schemas.microsoft.com/office/drawing/2014/main" id="{33E1A297-2CC6-B5E3-C1DD-2DFE2F80A4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2764" y="4411031"/>
                <a:ext cx="1102753" cy="1102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Group icon">
                <a:extLst>
                  <a:ext uri="{FF2B5EF4-FFF2-40B4-BE49-F238E27FC236}">
                    <a16:creationId xmlns:a16="http://schemas.microsoft.com/office/drawing/2014/main" id="{BA3F0895-7E92-5A75-DFF6-9B2286239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4652" y="4411031"/>
                <a:ext cx="1102753" cy="1102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roup icon">
                <a:extLst>
                  <a:ext uri="{FF2B5EF4-FFF2-40B4-BE49-F238E27FC236}">
                    <a16:creationId xmlns:a16="http://schemas.microsoft.com/office/drawing/2014/main" id="{826E68F3-FCE3-17F1-A1B9-7FC23995C2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9961" y="4406363"/>
                <a:ext cx="1102753" cy="1102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1C1B9805-D9DE-3134-ACC3-8B3F690ECE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06280" y="5629739"/>
              <a:ext cx="2644716" cy="65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Calibri" panose="020F0502020204030204" pitchFamily="34" charset="0"/>
                <a:buChar char="​"/>
                <a:defRPr sz="20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3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2pPr>
              <a:lvl3pPr marL="75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15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1512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1836000" indent="-180000" algn="l" rtl="0" eaLnBrk="1" fontAlgn="base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buNone/>
              </a:pPr>
              <a:r>
                <a:rPr lang="en-GB" sz="1050" kern="0" dirty="0"/>
                <a:t>Studerende </a:t>
              </a:r>
              <a:r>
                <a:rPr lang="en-GB" sz="1050" kern="0" dirty="0" err="1"/>
                <a:t>på</a:t>
              </a:r>
              <a:r>
                <a:rPr lang="en-GB" sz="1050" kern="0" dirty="0"/>
                <a:t> bade bachelor og </a:t>
              </a:r>
              <a:r>
                <a:rPr lang="en-GB" sz="1050" kern="0" dirty="0" err="1"/>
                <a:t>kandidat</a:t>
              </a:r>
              <a:r>
                <a:rPr lang="en-GB" sz="1050" kern="0" dirty="0"/>
                <a:t> </a:t>
              </a:r>
              <a:r>
                <a:rPr lang="en-GB" sz="1050" kern="0" dirty="0" err="1"/>
                <a:t>på</a:t>
              </a:r>
              <a:r>
                <a:rPr lang="en-GB" sz="1050" kern="0" dirty="0"/>
                <a:t> Datalogi og IT-</a:t>
              </a:r>
              <a:r>
                <a:rPr lang="en-GB" sz="1050" kern="0" dirty="0" err="1"/>
                <a:t>Produktudvikling</a:t>
              </a:r>
              <a:endParaRPr lang="en-GB" sz="1050" kern="0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6C45890-CD64-CDDA-67F8-B2B0301B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065" y="1234066"/>
            <a:ext cx="3161667" cy="230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9731" y="211138"/>
            <a:ext cx="11252200" cy="766762"/>
          </a:xfrm>
        </p:spPr>
        <p:txBody>
          <a:bodyPr/>
          <a:lstStyle/>
          <a:p>
            <a:r>
              <a:rPr lang="en-US" sz="3600" dirty="0" err="1"/>
              <a:t>studieorienterende</a:t>
            </a:r>
            <a:r>
              <a:rPr lang="en-US" sz="3600" dirty="0"/>
              <a:t> </a:t>
            </a:r>
            <a:r>
              <a:rPr lang="en-US" sz="3600" b="0" dirty="0" err="1"/>
              <a:t>arrangementer</a:t>
            </a:r>
            <a:endParaRPr lang="en-US" sz="36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19731" y="1329825"/>
            <a:ext cx="11254231" cy="4681947"/>
          </a:xfrm>
        </p:spPr>
        <p:txBody>
          <a:bodyPr/>
          <a:lstStyle/>
          <a:p>
            <a:pPr marL="251460" lvl="1" indent="0">
              <a:buNone/>
            </a:pPr>
            <a:r>
              <a:rPr lang="en-US" sz="1400" b="1" dirty="0" err="1"/>
              <a:t>Efterår</a:t>
            </a:r>
            <a:r>
              <a:rPr lang="en-US" sz="1400" b="1" dirty="0"/>
              <a:t>/</a:t>
            </a:r>
            <a:r>
              <a:rPr lang="en-US" sz="1400" b="1" dirty="0" err="1"/>
              <a:t>vinter</a:t>
            </a:r>
            <a:endParaRPr lang="en-US" sz="1400" b="1" dirty="0" err="1">
              <a:cs typeface="AU Passata"/>
            </a:endParaRPr>
          </a:p>
          <a:p>
            <a:pPr marL="431800" lvl="1" indent="-179705"/>
            <a:r>
              <a:rPr lang="en-US" sz="1400" dirty="0" err="1"/>
              <a:t>Studiepraktik</a:t>
            </a:r>
            <a:endParaRPr lang="en-US" sz="1400" dirty="0"/>
          </a:p>
          <a:p>
            <a:pPr marL="431800" lvl="1" indent="-179705"/>
            <a:r>
              <a:rPr lang="en-US" sz="1400" dirty="0">
                <a:cs typeface="AU Passata"/>
              </a:rPr>
              <a:t>ATU</a:t>
            </a:r>
          </a:p>
          <a:p>
            <a:pPr marL="431800" lvl="1" indent="-179705"/>
            <a:r>
              <a:rPr lang="en-US" sz="1400" dirty="0" err="1"/>
              <a:t>Erhvervspraktik</a:t>
            </a:r>
            <a:endParaRPr lang="en-US" sz="1400" dirty="0"/>
          </a:p>
          <a:p>
            <a:pPr marL="431800" lvl="1" indent="-179705"/>
            <a:r>
              <a:rPr lang="en-US" sz="1400" dirty="0" err="1">
                <a:cs typeface="AU Passata"/>
              </a:rPr>
              <a:t>MasterClass</a:t>
            </a:r>
            <a:r>
              <a:rPr lang="en-US" sz="1400" dirty="0">
                <a:cs typeface="AU Passata"/>
              </a:rPr>
              <a:t> </a:t>
            </a:r>
            <a:r>
              <a:rPr lang="en-US" sz="1400" dirty="0" err="1">
                <a:cs typeface="AU Passata"/>
              </a:rPr>
              <a:t>Matematik</a:t>
            </a:r>
          </a:p>
          <a:p>
            <a:pPr marL="431800" lvl="1" indent="-179705"/>
            <a:endParaRPr lang="en-US" sz="1400" dirty="0"/>
          </a:p>
          <a:p>
            <a:pPr marL="251460" lvl="1" indent="0">
              <a:buNone/>
            </a:pPr>
            <a:r>
              <a:rPr lang="en-US" sz="1400" b="1" dirty="0" err="1"/>
              <a:t>Forår</a:t>
            </a:r>
            <a:r>
              <a:rPr lang="en-US" sz="1400" b="1" dirty="0"/>
              <a:t>/</a:t>
            </a:r>
            <a:r>
              <a:rPr lang="en-US" sz="1400" b="1" dirty="0" err="1"/>
              <a:t>sommer</a:t>
            </a:r>
            <a:endParaRPr lang="en-US" sz="1400" b="1" dirty="0">
              <a:cs typeface="AU Passata"/>
            </a:endParaRPr>
          </a:p>
          <a:p>
            <a:pPr marL="431800" lvl="1" indent="-179705"/>
            <a:r>
              <a:rPr lang="en-US" sz="1400" dirty="0"/>
              <a:t>U-days</a:t>
            </a:r>
          </a:p>
          <a:p>
            <a:pPr marL="431800" lvl="1" indent="-179705"/>
            <a:r>
              <a:rPr lang="en-US" sz="1400" dirty="0" err="1"/>
              <a:t>MasterClass</a:t>
            </a:r>
            <a:r>
              <a:rPr lang="en-US" sz="1400" dirty="0"/>
              <a:t> </a:t>
            </a:r>
            <a:r>
              <a:rPr lang="en-US" sz="1400" dirty="0" err="1"/>
              <a:t>Matematik</a:t>
            </a:r>
            <a:endParaRPr lang="en-US" sz="1400" dirty="0"/>
          </a:p>
          <a:p>
            <a:pPr marL="431800" lvl="1" indent="-179705"/>
            <a:r>
              <a:rPr lang="en-US" sz="1400" dirty="0" err="1"/>
              <a:t>Kvote</a:t>
            </a:r>
            <a:r>
              <a:rPr lang="en-US" sz="1400" dirty="0"/>
              <a:t> 2-dag</a:t>
            </a:r>
            <a:endParaRPr lang="en-US" sz="1400" dirty="0">
              <a:cs typeface="AU Passata"/>
            </a:endParaRPr>
          </a:p>
          <a:p>
            <a:pPr marL="431800" lvl="1" indent="-179705"/>
            <a:r>
              <a:rPr lang="en-US" sz="1400" dirty="0"/>
              <a:t>ATU</a:t>
            </a:r>
          </a:p>
          <a:p>
            <a:pPr marL="431800" lvl="1" indent="-179705"/>
            <a:r>
              <a:rPr lang="en-US" sz="1400" dirty="0" err="1"/>
              <a:t>Åbent</a:t>
            </a:r>
            <a:r>
              <a:rPr lang="en-US" sz="1400" dirty="0"/>
              <a:t> </a:t>
            </a:r>
            <a:r>
              <a:rPr lang="en-US" sz="1400" dirty="0" err="1"/>
              <a:t>hus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CS</a:t>
            </a:r>
          </a:p>
          <a:p>
            <a:pPr marL="431800" lvl="1" indent="-179705"/>
            <a:endParaRPr lang="en-US" sz="1400" dirty="0"/>
          </a:p>
          <a:p>
            <a:pPr marL="251460" lvl="1" indent="0">
              <a:buNone/>
            </a:pPr>
            <a:r>
              <a:rPr lang="en-US" sz="1400" b="1" dirty="0" err="1"/>
              <a:t>Kontinuert</a:t>
            </a:r>
            <a:r>
              <a:rPr lang="en-US" sz="1400" b="1" dirty="0"/>
              <a:t>/hele </a:t>
            </a:r>
            <a:r>
              <a:rPr lang="en-US" sz="1400" b="1" dirty="0" err="1"/>
              <a:t>året</a:t>
            </a:r>
            <a:endParaRPr lang="en-US" sz="1400" dirty="0">
              <a:cs typeface="AU Passata"/>
            </a:endParaRPr>
          </a:p>
          <a:p>
            <a:pPr marL="431800" lvl="1" indent="-179705"/>
            <a:r>
              <a:rPr lang="en-US" sz="1400" dirty="0" err="1"/>
              <a:t>Studerende</a:t>
            </a:r>
            <a:r>
              <a:rPr lang="en-US" sz="1400" dirty="0"/>
              <a:t> for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dag</a:t>
            </a:r>
            <a:endParaRPr lang="en-US" sz="1400" dirty="0"/>
          </a:p>
          <a:p>
            <a:pPr marL="431800" lvl="1" indent="-179705"/>
            <a:r>
              <a:rPr lang="en-US" sz="1400" dirty="0">
                <a:cs typeface="AU Passata"/>
              </a:rPr>
              <a:t>SRP/SOP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607" y="2749208"/>
            <a:ext cx="4287700" cy="680880"/>
          </a:xfrm>
          <a:prstGeom prst="rect">
            <a:avLst/>
          </a:prstGeom>
        </p:spPr>
      </p:pic>
      <p:pic>
        <p:nvPicPr>
          <p:cNvPr id="7" name="Billede 7">
            <a:extLst>
              <a:ext uri="{FF2B5EF4-FFF2-40B4-BE49-F238E27FC236}">
                <a16:creationId xmlns:a16="http://schemas.microsoft.com/office/drawing/2014/main" id="{B6457EB7-8C7B-48F6-98C3-F2EFFB68E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17"/>
          <a:stretch/>
        </p:blipFill>
        <p:spPr>
          <a:xfrm>
            <a:off x="7425552" y="5091555"/>
            <a:ext cx="2337957" cy="796207"/>
          </a:xfrm>
          <a:prstGeom prst="rect">
            <a:avLst/>
          </a:prstGeom>
        </p:spPr>
      </p:pic>
      <p:pic>
        <p:nvPicPr>
          <p:cNvPr id="19" name="Picture 44">
            <a:extLst>
              <a:ext uri="{FF2B5EF4-FFF2-40B4-BE49-F238E27FC236}">
                <a16:creationId xmlns:a16="http://schemas.microsoft.com/office/drawing/2014/main" id="{61325EA7-365C-C2A8-C05F-46994D6347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72"/>
          <a:stretch/>
        </p:blipFill>
        <p:spPr>
          <a:xfrm>
            <a:off x="8543247" y="4104909"/>
            <a:ext cx="3233156" cy="426402"/>
          </a:xfrm>
          <a:prstGeom prst="rect">
            <a:avLst/>
          </a:prstGeom>
        </p:spPr>
      </p:pic>
      <p:pic>
        <p:nvPicPr>
          <p:cNvPr id="4" name="Picture 8" descr="Akademiet For Talentfulde Unge I Syd">
            <a:extLst>
              <a:ext uri="{FF2B5EF4-FFF2-40B4-BE49-F238E27FC236}">
                <a16:creationId xmlns:a16="http://schemas.microsoft.com/office/drawing/2014/main" id="{243E30EB-DD30-7930-10CA-7BF34762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322" y="1130393"/>
            <a:ext cx="990323" cy="99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 descr="Et billede, der indeholder tekst, skærmbillede, Font/skrifttype&#10;&#10;Beskrivelsen er genereret automatisk">
            <a:extLst>
              <a:ext uri="{FF2B5EF4-FFF2-40B4-BE49-F238E27FC236}">
                <a16:creationId xmlns:a16="http://schemas.microsoft.com/office/drawing/2014/main" id="{A5C88F36-FB29-2F32-826F-D155D4912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8584" y="1863322"/>
            <a:ext cx="1557096" cy="1468427"/>
          </a:xfrm>
          <a:prstGeom prst="rect">
            <a:avLst/>
          </a:prstGeom>
        </p:spPr>
      </p:pic>
      <p:pic>
        <p:nvPicPr>
          <p:cNvPr id="8" name="Billede 7" descr="Et billede, der indeholder tekst, tøj, Ansigt, menneske&#10;&#10;Beskrivelsen er genereret automatisk">
            <a:extLst>
              <a:ext uri="{FF2B5EF4-FFF2-40B4-BE49-F238E27FC236}">
                <a16:creationId xmlns:a16="http://schemas.microsoft.com/office/drawing/2014/main" id="{51AE3A52-6DE2-6FE3-7BE3-E59F29D10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6950" y="3957192"/>
            <a:ext cx="2716071" cy="13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3812" y="404664"/>
            <a:ext cx="11252200" cy="1222776"/>
          </a:xfrm>
        </p:spPr>
        <p:txBody>
          <a:bodyPr/>
          <a:lstStyle/>
          <a:p>
            <a:r>
              <a:rPr lang="en-US" sz="3600" dirty="0"/>
              <a:t>Andre </a:t>
            </a:r>
            <a:r>
              <a:rPr lang="en-US" sz="3600" dirty="0" err="1"/>
              <a:t>arrangementER</a:t>
            </a:r>
            <a:r>
              <a:rPr lang="en-US" sz="3600" b="0" dirty="0"/>
              <a:t> </a:t>
            </a:r>
            <a:r>
              <a:rPr lang="en-US" sz="3600" b="0" dirty="0" err="1"/>
              <a:t>på</a:t>
            </a:r>
            <a:r>
              <a:rPr lang="en-US" sz="3600" b="0" dirty="0"/>
              <a:t> CS</a:t>
            </a:r>
            <a:br>
              <a:rPr lang="en-US" sz="3600" b="0" dirty="0"/>
            </a:br>
            <a:r>
              <a:rPr lang="en-US" sz="3600" b="0" dirty="0" err="1"/>
              <a:t>eller</a:t>
            </a:r>
            <a:r>
              <a:rPr lang="en-US" sz="3600" b="0" dirty="0"/>
              <a:t> med </a:t>
            </a:r>
            <a:r>
              <a:rPr lang="en-US" sz="3600" b="0" dirty="0" err="1"/>
              <a:t>deltagelse</a:t>
            </a:r>
            <a:r>
              <a:rPr lang="en-US" sz="3600" b="0" dirty="0"/>
              <a:t> </a:t>
            </a:r>
            <a:r>
              <a:rPr lang="en-US" sz="3600" b="0" dirty="0" err="1"/>
              <a:t>fra</a:t>
            </a:r>
            <a:r>
              <a:rPr lang="en-US" sz="3600" b="0" dirty="0"/>
              <a:t> 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82699" y="1531938"/>
            <a:ext cx="11263313" cy="4200525"/>
          </a:xfrm>
        </p:spPr>
        <p:txBody>
          <a:bodyPr/>
          <a:lstStyle/>
          <a:p>
            <a:pPr marL="251460" lvl="1" indent="0">
              <a:buNone/>
            </a:pPr>
            <a:endParaRPr lang="en-US" sz="1400" b="1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</p:txBody>
      </p:sp>
      <p:pic>
        <p:nvPicPr>
          <p:cNvPr id="6" name="Picture 46">
            <a:extLst>
              <a:ext uri="{FF2B5EF4-FFF2-40B4-BE49-F238E27FC236}">
                <a16:creationId xmlns:a16="http://schemas.microsoft.com/office/drawing/2014/main" id="{0332B814-1B5E-CC53-BB89-C22485CFAD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868" y="2079492"/>
            <a:ext cx="4129266" cy="629428"/>
          </a:xfrm>
          <a:prstGeom prst="rect">
            <a:avLst/>
          </a:prstGeom>
        </p:spPr>
      </p:pic>
      <p:pic>
        <p:nvPicPr>
          <p:cNvPr id="8" name="Picture 14" descr="Maker Faire Aarhus">
            <a:extLst>
              <a:ext uri="{FF2B5EF4-FFF2-40B4-BE49-F238E27FC236}">
                <a16:creationId xmlns:a16="http://schemas.microsoft.com/office/drawing/2014/main" id="{60DEDFF5-2176-1C49-A818-F790205D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289" y="2977438"/>
            <a:ext cx="1513144" cy="15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T-Camp for piger 2022">
            <a:extLst>
              <a:ext uri="{FF2B5EF4-FFF2-40B4-BE49-F238E27FC236}">
                <a16:creationId xmlns:a16="http://schemas.microsoft.com/office/drawing/2014/main" id="{AF138D85-E824-36D9-114B-2036ABAD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6660" y="2152193"/>
            <a:ext cx="2574930" cy="9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Et billede, der indeholder Website&#10;&#10;Beskrivelsen er genereret automatisk">
            <a:extLst>
              <a:ext uri="{FF2B5EF4-FFF2-40B4-BE49-F238E27FC236}">
                <a16:creationId xmlns:a16="http://schemas.microsoft.com/office/drawing/2014/main" id="{5B0FEB7D-90ED-0BB6-5209-B254CB1D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656" y="3122320"/>
            <a:ext cx="1545351" cy="8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9DB1F-2088-954B-A3A9-E5C9D9F4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7856" y="4000907"/>
            <a:ext cx="2474749" cy="9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illede 10">
            <a:extLst>
              <a:ext uri="{FF2B5EF4-FFF2-40B4-BE49-F238E27FC236}">
                <a16:creationId xmlns:a16="http://schemas.microsoft.com/office/drawing/2014/main" id="{C4466B72-BFC6-429F-B000-27058FA04C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79" y="4586156"/>
            <a:ext cx="4149107" cy="9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406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0C7EE2F9A4D2E44AFB4A5523C0C22D0" ma:contentTypeVersion="9" ma:contentTypeDescription="Opret et nyt dokument." ma:contentTypeScope="" ma:versionID="0c1fe061e4e87c62bdcaf613202311b2">
  <xsd:schema xmlns:xsd="http://www.w3.org/2001/XMLSchema" xmlns:xs="http://www.w3.org/2001/XMLSchema" xmlns:p="http://schemas.microsoft.com/office/2006/metadata/properties" xmlns:ns2="e46b808c-e0e8-420f-880e-aacc2041e29b" xmlns:ns3="aa2fbedf-224b-4d40-917f-eb8d9af31f24" targetNamespace="http://schemas.microsoft.com/office/2006/metadata/properties" ma:root="true" ma:fieldsID="a84fd34a653f1f16024c22ccbdc3a2fe" ns2:_="" ns3:_="">
    <xsd:import namespace="e46b808c-e0e8-420f-880e-aacc2041e29b"/>
    <xsd:import namespace="aa2fbedf-224b-4d40-917f-eb8d9af31f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b808c-e0e8-420f-880e-aacc2041e2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2fbedf-224b-4d40-917f-eb8d9af31f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FA33AE-4FFA-497A-86C1-B8E376B707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041949-68E1-44A8-B7FB-CAF485D0EA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b808c-e0e8-420f-880e-aacc2041e29b"/>
    <ds:schemaRef ds:uri="aa2fbedf-224b-4d40-917f-eb8d9af31f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A6738C-E306-44B5-980E-62E3442BC91D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e46b808c-e0e8-420f-880e-aacc2041e29b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a2fbedf-224b-4d40-917f-eb8d9af31f2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Office PowerPoint</Application>
  <PresentationFormat>Brugerdefineret</PresentationFormat>
  <Paragraphs>93</Paragraphs>
  <Slides>12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3" baseType="lpstr">
      <vt:lpstr>AU 16:9</vt:lpstr>
      <vt:lpstr>CS Outreach og besøgsmuligheder</vt:lpstr>
      <vt:lpstr>CS Outreach-gruppen</vt:lpstr>
      <vt:lpstr>BESØGSSERVICE et tilbud til gymnasielærere og -elever</vt:lpstr>
      <vt:lpstr>BESØGSSERVICE et tilbud til gymnasielærere og -elever</vt:lpstr>
      <vt:lpstr>Eksempel på et gymnasiebesøg på Institut for Datalogi</vt:lpstr>
      <vt:lpstr>PowerPoint-præsentation</vt:lpstr>
      <vt:lpstr>HVORDAN og HVEM?</vt:lpstr>
      <vt:lpstr>studieorienterende arrangementer</vt:lpstr>
      <vt:lpstr>Andre arrangementER på CS eller med deltagelse fra CS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Outreach</dc:title>
  <dc:creator/>
  <cp:lastModifiedBy/>
  <cp:revision>345</cp:revision>
  <dcterms:modified xsi:type="dcterms:W3CDTF">2024-05-16T19:08:29Z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637117604749990619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  <property fmtid="{D5CDD505-2E9C-101B-9397-08002B2CF9AE}" pid="63" name="ContentTypeId">
    <vt:lpwstr>0x01010010C7EE2F9A4D2E44AFB4A5523C0C22D0</vt:lpwstr>
  </property>
</Properties>
</file>